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04070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rgbClr val="04070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04070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31658" y="1917420"/>
            <a:ext cx="7712709" cy="6890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rgbClr val="DF5C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04070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650" y="3605297"/>
            <a:ext cx="10039350" cy="1047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04070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4325" y="1949431"/>
            <a:ext cx="17659350" cy="576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rgbClr val="04070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maximbazhenov.com" TargetMode="External"/><Relationship Id="rId5" Type="http://schemas.openxmlformats.org/officeDocument/2006/relationships/hyperlink" Target="http://www.instagram.com/maximbazhenov_lawyer" TargetMode="External"/><Relationship Id="rId4" Type="http://schemas.openxmlformats.org/officeDocument/2006/relationships/hyperlink" Target="http://www.maximbazhenov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ximbazhenov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530" y="0"/>
            <a:ext cx="18056860" cy="8181975"/>
            <a:chOff x="231530" y="0"/>
            <a:chExt cx="18056860" cy="8181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9943" y="0"/>
              <a:ext cx="6338056" cy="81057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1307" y="8103905"/>
              <a:ext cx="17736820" cy="76200"/>
            </a:xfrm>
            <a:custGeom>
              <a:avLst/>
              <a:gdLst/>
              <a:ahLst/>
              <a:cxnLst/>
              <a:rect l="l" t="t" r="r" b="b"/>
              <a:pathLst>
                <a:path w="17736820" h="76200">
                  <a:moveTo>
                    <a:pt x="0" y="0"/>
                  </a:moveTo>
                  <a:lnTo>
                    <a:pt x="17736691" y="0"/>
                  </a:lnTo>
                  <a:lnTo>
                    <a:pt x="17736691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C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59667" y="0"/>
              <a:ext cx="1528445" cy="8181975"/>
            </a:xfrm>
            <a:custGeom>
              <a:avLst/>
              <a:gdLst/>
              <a:ahLst/>
              <a:cxnLst/>
              <a:rect l="l" t="t" r="r" b="b"/>
              <a:pathLst>
                <a:path w="1528444" h="8181975">
                  <a:moveTo>
                    <a:pt x="0" y="0"/>
                  </a:moveTo>
                  <a:lnTo>
                    <a:pt x="1528332" y="0"/>
                  </a:lnTo>
                  <a:lnTo>
                    <a:pt x="1528332" y="8181974"/>
                  </a:lnTo>
                  <a:lnTo>
                    <a:pt x="0" y="8181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C23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530" y="281353"/>
              <a:ext cx="2466974" cy="21240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0700" y="1005086"/>
              <a:ext cx="3529443" cy="78058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Налоговые</a:t>
            </a:r>
            <a:r>
              <a:rPr spc="-95" dirty="0"/>
              <a:t> </a:t>
            </a:r>
            <a:r>
              <a:rPr spc="-225" dirty="0"/>
              <a:t>проверки</a:t>
            </a:r>
            <a:r>
              <a:rPr spc="-95" dirty="0"/>
              <a:t> </a:t>
            </a:r>
            <a:r>
              <a:rPr spc="-285" dirty="0"/>
              <a:t>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1650" y="4367297"/>
            <a:ext cx="1116330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020"/>
              </a:lnSpc>
              <a:spcBef>
                <a:spcPts val="100"/>
              </a:spcBef>
            </a:pPr>
            <a:r>
              <a:rPr sz="6700" b="1" spc="-235" dirty="0">
                <a:solidFill>
                  <a:srgbClr val="040707"/>
                </a:solidFill>
                <a:latin typeface="Georgia"/>
                <a:cs typeface="Georgia"/>
              </a:rPr>
              <a:t>обжалование</a:t>
            </a:r>
            <a:r>
              <a:rPr sz="6700" b="1" spc="-100" dirty="0">
                <a:solidFill>
                  <a:srgbClr val="040707"/>
                </a:solidFill>
                <a:latin typeface="Georgia"/>
                <a:cs typeface="Georgia"/>
              </a:rPr>
              <a:t> </a:t>
            </a:r>
            <a:r>
              <a:rPr sz="6700" b="1" spc="-250" dirty="0">
                <a:solidFill>
                  <a:srgbClr val="040707"/>
                </a:solidFill>
                <a:latin typeface="Georgia"/>
                <a:cs typeface="Georgia"/>
              </a:rPr>
              <a:t>их</a:t>
            </a:r>
            <a:endParaRPr sz="6700">
              <a:latin typeface="Georgia"/>
              <a:cs typeface="Georgia"/>
            </a:endParaRPr>
          </a:p>
          <a:p>
            <a:pPr marL="12700">
              <a:lnSpc>
                <a:spcPts val="6000"/>
              </a:lnSpc>
            </a:pPr>
            <a:r>
              <a:rPr sz="6700" b="1" spc="-110" dirty="0">
                <a:solidFill>
                  <a:srgbClr val="040707"/>
                </a:solidFill>
                <a:latin typeface="Georgia"/>
                <a:cs typeface="Georgia"/>
              </a:rPr>
              <a:t>результатов.</a:t>
            </a:r>
            <a:endParaRPr sz="6700">
              <a:latin typeface="Georgia"/>
              <a:cs typeface="Georgia"/>
            </a:endParaRPr>
          </a:p>
          <a:p>
            <a:pPr marL="12700" marR="5080">
              <a:lnSpc>
                <a:spcPct val="74600"/>
              </a:lnSpc>
              <a:spcBef>
                <a:spcPts val="1019"/>
              </a:spcBef>
            </a:pPr>
            <a:r>
              <a:rPr sz="6700" b="1" spc="-290" dirty="0">
                <a:solidFill>
                  <a:srgbClr val="040707"/>
                </a:solidFill>
                <a:latin typeface="Georgia"/>
                <a:cs typeface="Georgia"/>
              </a:rPr>
              <a:t>Процедурные</a:t>
            </a:r>
            <a:r>
              <a:rPr sz="6700" b="1" spc="-80" dirty="0">
                <a:solidFill>
                  <a:srgbClr val="040707"/>
                </a:solidFill>
                <a:latin typeface="Georgia"/>
                <a:cs typeface="Georgia"/>
              </a:rPr>
              <a:t> </a:t>
            </a:r>
            <a:r>
              <a:rPr sz="6700" b="1" spc="-285" dirty="0">
                <a:solidFill>
                  <a:srgbClr val="040707"/>
                </a:solidFill>
                <a:latin typeface="Georgia"/>
                <a:cs typeface="Georgia"/>
              </a:rPr>
              <a:t>и </a:t>
            </a:r>
            <a:r>
              <a:rPr sz="6700" b="1" spc="-280" dirty="0">
                <a:solidFill>
                  <a:srgbClr val="040707"/>
                </a:solidFill>
                <a:latin typeface="Georgia"/>
                <a:cs typeface="Georgia"/>
              </a:rPr>
              <a:t> </a:t>
            </a:r>
            <a:r>
              <a:rPr sz="6700" b="1" spc="-225" dirty="0">
                <a:solidFill>
                  <a:srgbClr val="040707"/>
                </a:solidFill>
                <a:latin typeface="Georgia"/>
                <a:cs typeface="Georgia"/>
              </a:rPr>
              <a:t>процессуальные</a:t>
            </a:r>
            <a:r>
              <a:rPr sz="6700" b="1" spc="-145" dirty="0">
                <a:solidFill>
                  <a:srgbClr val="040707"/>
                </a:solidFill>
                <a:latin typeface="Georgia"/>
                <a:cs typeface="Georgia"/>
              </a:rPr>
              <a:t> </a:t>
            </a:r>
            <a:r>
              <a:rPr sz="6700" b="1" spc="-120" dirty="0">
                <a:solidFill>
                  <a:srgbClr val="040707"/>
                </a:solidFill>
                <a:latin typeface="Georgia"/>
                <a:cs typeface="Georgia"/>
              </a:rPr>
              <a:t>аспекты</a:t>
            </a:r>
            <a:endParaRPr sz="67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50767" y="8651868"/>
            <a:ext cx="6198870" cy="8445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2500" b="1" i="1" spc="-10" dirty="0">
                <a:solidFill>
                  <a:srgbClr val="DF5C23"/>
                </a:solidFill>
                <a:latin typeface="Verdana"/>
                <a:cs typeface="Verdana"/>
              </a:rPr>
              <a:t>В</a:t>
            </a:r>
            <a:r>
              <a:rPr sz="2500" b="1" i="1" spc="-105" dirty="0">
                <a:solidFill>
                  <a:srgbClr val="DF5C23"/>
                </a:solidFill>
                <a:latin typeface="Verdana"/>
                <a:cs typeface="Verdana"/>
              </a:rPr>
              <a:t>е</a:t>
            </a:r>
            <a:r>
              <a:rPr sz="2500" b="1" i="1" spc="-70" dirty="0">
                <a:solidFill>
                  <a:srgbClr val="DF5C23"/>
                </a:solidFill>
                <a:latin typeface="Verdana"/>
                <a:cs typeface="Verdana"/>
              </a:rPr>
              <a:t>б</a:t>
            </a:r>
            <a:r>
              <a:rPr sz="2500" b="1" i="1" spc="-55" dirty="0">
                <a:solidFill>
                  <a:srgbClr val="DF5C23"/>
                </a:solidFill>
                <a:latin typeface="Verdana"/>
                <a:cs typeface="Verdana"/>
              </a:rPr>
              <a:t>и</a:t>
            </a:r>
            <a:r>
              <a:rPr sz="2500" b="1" i="1" spc="-90" dirty="0">
                <a:solidFill>
                  <a:srgbClr val="DF5C23"/>
                </a:solidFill>
                <a:latin typeface="Verdana"/>
                <a:cs typeface="Verdana"/>
              </a:rPr>
              <a:t>н</a:t>
            </a:r>
            <a:r>
              <a:rPr sz="2500" b="1" i="1" spc="60" dirty="0">
                <a:solidFill>
                  <a:srgbClr val="DF5C23"/>
                </a:solidFill>
                <a:latin typeface="Verdana"/>
                <a:cs typeface="Verdana"/>
              </a:rPr>
              <a:t>а</a:t>
            </a:r>
            <a:r>
              <a:rPr sz="2500" b="1" i="1" spc="-15" dirty="0">
                <a:solidFill>
                  <a:srgbClr val="DF5C23"/>
                </a:solidFill>
                <a:latin typeface="Verdana"/>
                <a:cs typeface="Verdana"/>
              </a:rPr>
              <a:t>р</a:t>
            </a:r>
            <a:r>
              <a:rPr sz="2500" b="1" i="1" spc="-165" dirty="0">
                <a:solidFill>
                  <a:srgbClr val="DF5C23"/>
                </a:solidFill>
                <a:latin typeface="Verdana"/>
                <a:cs typeface="Verdana"/>
              </a:rPr>
              <a:t> </a:t>
            </a:r>
            <a:r>
              <a:rPr sz="2500" b="1" i="1" spc="5" dirty="0">
                <a:solidFill>
                  <a:srgbClr val="DF5C23"/>
                </a:solidFill>
                <a:latin typeface="Verdana"/>
                <a:cs typeface="Verdana"/>
              </a:rPr>
              <a:t>с</a:t>
            </a:r>
            <a:r>
              <a:rPr sz="2500" b="1" i="1" spc="-90" dirty="0">
                <a:solidFill>
                  <a:srgbClr val="DF5C23"/>
                </a:solidFill>
                <a:latin typeface="Verdana"/>
                <a:cs typeface="Verdana"/>
              </a:rPr>
              <a:t>о</a:t>
            </a:r>
            <a:r>
              <a:rPr sz="2500" b="1" i="1" spc="-155" dirty="0">
                <a:solidFill>
                  <a:srgbClr val="DF5C23"/>
                </a:solidFill>
                <a:latin typeface="Verdana"/>
                <a:cs typeface="Verdana"/>
              </a:rPr>
              <a:t>в</a:t>
            </a:r>
            <a:r>
              <a:rPr sz="2500" b="1" i="1" spc="-70" dirty="0">
                <a:solidFill>
                  <a:srgbClr val="DF5C23"/>
                </a:solidFill>
                <a:latin typeface="Verdana"/>
                <a:cs typeface="Verdana"/>
              </a:rPr>
              <a:t>м</a:t>
            </a:r>
            <a:r>
              <a:rPr sz="2500" b="1" i="1" spc="-105" dirty="0">
                <a:solidFill>
                  <a:srgbClr val="DF5C23"/>
                </a:solidFill>
                <a:latin typeface="Verdana"/>
                <a:cs typeface="Verdana"/>
              </a:rPr>
              <a:t>е</a:t>
            </a:r>
            <a:r>
              <a:rPr sz="2500" b="1" i="1" spc="5" dirty="0">
                <a:solidFill>
                  <a:srgbClr val="DF5C23"/>
                </a:solidFill>
                <a:latin typeface="Verdana"/>
                <a:cs typeface="Verdana"/>
              </a:rPr>
              <a:t>с</a:t>
            </a:r>
            <a:r>
              <a:rPr sz="2500" b="1" i="1" spc="-60" dirty="0">
                <a:solidFill>
                  <a:srgbClr val="DF5C23"/>
                </a:solidFill>
                <a:latin typeface="Verdana"/>
                <a:cs typeface="Verdana"/>
              </a:rPr>
              <a:t>т</a:t>
            </a:r>
            <a:r>
              <a:rPr sz="2500" b="1" i="1" spc="-90" dirty="0">
                <a:solidFill>
                  <a:srgbClr val="DF5C23"/>
                </a:solidFill>
                <a:latin typeface="Verdana"/>
                <a:cs typeface="Verdana"/>
              </a:rPr>
              <a:t>н</a:t>
            </a:r>
            <a:r>
              <a:rPr sz="2500" b="1" i="1" spc="-85" dirty="0">
                <a:solidFill>
                  <a:srgbClr val="DF5C23"/>
                </a:solidFill>
                <a:latin typeface="Verdana"/>
                <a:cs typeface="Verdana"/>
              </a:rPr>
              <a:t>о</a:t>
            </a:r>
            <a:r>
              <a:rPr sz="2500" b="1" i="1" spc="-165" dirty="0">
                <a:solidFill>
                  <a:srgbClr val="DF5C23"/>
                </a:solidFill>
                <a:latin typeface="Verdana"/>
                <a:cs typeface="Verdana"/>
              </a:rPr>
              <a:t> </a:t>
            </a:r>
            <a:r>
              <a:rPr sz="2500" b="1" i="1" spc="10" dirty="0">
                <a:solidFill>
                  <a:srgbClr val="DF5C23"/>
                </a:solidFill>
                <a:latin typeface="Verdana"/>
                <a:cs typeface="Verdana"/>
              </a:rPr>
              <a:t>с</a:t>
            </a:r>
            <a:r>
              <a:rPr sz="2500" b="1" i="1" spc="-165" dirty="0">
                <a:solidFill>
                  <a:srgbClr val="DF5C23"/>
                </a:solidFill>
                <a:latin typeface="Verdana"/>
                <a:cs typeface="Verdana"/>
              </a:rPr>
              <a:t> </a:t>
            </a:r>
            <a:r>
              <a:rPr sz="2500" b="1" i="1" spc="-75" dirty="0">
                <a:solidFill>
                  <a:srgbClr val="DF5C23"/>
                </a:solidFill>
                <a:latin typeface="Verdana"/>
                <a:cs typeface="Verdana"/>
              </a:rPr>
              <a:t>И</a:t>
            </a:r>
            <a:r>
              <a:rPr sz="2500" b="1" i="1" spc="30" dirty="0">
                <a:solidFill>
                  <a:srgbClr val="DF5C23"/>
                </a:solidFill>
                <a:latin typeface="Verdana"/>
                <a:cs typeface="Verdana"/>
              </a:rPr>
              <a:t>С</a:t>
            </a:r>
            <a:r>
              <a:rPr sz="2500" b="1" i="1" spc="-165" dirty="0">
                <a:solidFill>
                  <a:srgbClr val="DF5C23"/>
                </a:solidFill>
                <a:latin typeface="Verdana"/>
                <a:cs typeface="Verdana"/>
              </a:rPr>
              <a:t> </a:t>
            </a:r>
            <a:r>
              <a:rPr sz="2500" b="1" i="1" spc="-60" dirty="0">
                <a:solidFill>
                  <a:srgbClr val="DF5C23"/>
                </a:solidFill>
                <a:latin typeface="Verdana"/>
                <a:cs typeface="Verdana"/>
              </a:rPr>
              <a:t>П</a:t>
            </a:r>
            <a:r>
              <a:rPr sz="2500" b="1" i="1" spc="60" dirty="0">
                <a:solidFill>
                  <a:srgbClr val="DF5C23"/>
                </a:solidFill>
                <a:latin typeface="Verdana"/>
                <a:cs typeface="Verdana"/>
              </a:rPr>
              <a:t>а</a:t>
            </a:r>
            <a:r>
              <a:rPr sz="2500" b="1" i="1" spc="-20" dirty="0">
                <a:solidFill>
                  <a:srgbClr val="DF5C23"/>
                </a:solidFill>
                <a:latin typeface="Verdana"/>
                <a:cs typeface="Verdana"/>
              </a:rPr>
              <a:t>р</a:t>
            </a:r>
            <a:r>
              <a:rPr sz="2500" b="1" i="1" spc="60" dirty="0">
                <a:solidFill>
                  <a:srgbClr val="DF5C23"/>
                </a:solidFill>
                <a:latin typeface="Verdana"/>
                <a:cs typeface="Verdana"/>
              </a:rPr>
              <a:t>а</a:t>
            </a:r>
            <a:r>
              <a:rPr sz="2500" b="1" i="1" spc="-85" dirty="0">
                <a:solidFill>
                  <a:srgbClr val="DF5C23"/>
                </a:solidFill>
                <a:latin typeface="Verdana"/>
                <a:cs typeface="Verdana"/>
              </a:rPr>
              <a:t>г</a:t>
            </a:r>
            <a:r>
              <a:rPr sz="2500" b="1" i="1" spc="-20" dirty="0">
                <a:solidFill>
                  <a:srgbClr val="DF5C23"/>
                </a:solidFill>
                <a:latin typeface="Verdana"/>
                <a:cs typeface="Verdana"/>
              </a:rPr>
              <a:t>р</a:t>
            </a:r>
            <a:r>
              <a:rPr sz="2500" b="1" i="1" spc="60" dirty="0">
                <a:solidFill>
                  <a:srgbClr val="DF5C23"/>
                </a:solidFill>
                <a:latin typeface="Verdana"/>
                <a:cs typeface="Verdana"/>
              </a:rPr>
              <a:t>а</a:t>
            </a:r>
            <a:r>
              <a:rPr sz="2500" b="1" i="1" spc="-365" dirty="0">
                <a:solidFill>
                  <a:srgbClr val="DF5C23"/>
                </a:solidFill>
                <a:latin typeface="Verdana"/>
                <a:cs typeface="Verdana"/>
              </a:rPr>
              <a:t>ф</a:t>
            </a:r>
            <a:endParaRPr sz="25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225"/>
              </a:spcBef>
            </a:pPr>
            <a:r>
              <a:rPr sz="2500" b="1" i="1" spc="-330" dirty="0">
                <a:solidFill>
                  <a:srgbClr val="DF5C23"/>
                </a:solidFill>
                <a:latin typeface="Verdana"/>
                <a:cs typeface="Verdana"/>
              </a:rPr>
              <a:t>2</a:t>
            </a:r>
            <a:r>
              <a:rPr sz="2500" b="1" i="1" spc="-85" dirty="0">
                <a:solidFill>
                  <a:srgbClr val="DF5C23"/>
                </a:solidFill>
                <a:latin typeface="Verdana"/>
                <a:cs typeface="Verdana"/>
              </a:rPr>
              <a:t>4</a:t>
            </a:r>
            <a:r>
              <a:rPr sz="2500" b="1" i="1" spc="-295" dirty="0">
                <a:solidFill>
                  <a:srgbClr val="DF5C23"/>
                </a:solidFill>
                <a:latin typeface="Verdana"/>
                <a:cs typeface="Verdana"/>
              </a:rPr>
              <a:t>.</a:t>
            </a:r>
            <a:r>
              <a:rPr sz="2500" b="1" i="1" spc="-105" dirty="0">
                <a:solidFill>
                  <a:srgbClr val="DF5C23"/>
                </a:solidFill>
                <a:latin typeface="Verdana"/>
                <a:cs typeface="Verdana"/>
              </a:rPr>
              <a:t>0</a:t>
            </a:r>
            <a:r>
              <a:rPr sz="2500" b="1" i="1" spc="-325" dirty="0">
                <a:solidFill>
                  <a:srgbClr val="DF5C23"/>
                </a:solidFill>
                <a:latin typeface="Verdana"/>
                <a:cs typeface="Verdana"/>
              </a:rPr>
              <a:t>5</a:t>
            </a:r>
            <a:r>
              <a:rPr sz="2500" b="1" i="1" spc="-295" dirty="0">
                <a:solidFill>
                  <a:srgbClr val="DF5C23"/>
                </a:solidFill>
                <a:latin typeface="Verdana"/>
                <a:cs typeface="Verdana"/>
              </a:rPr>
              <a:t>.</a:t>
            </a:r>
            <a:r>
              <a:rPr sz="2500" b="1" i="1" spc="-330" dirty="0">
                <a:solidFill>
                  <a:srgbClr val="DF5C23"/>
                </a:solidFill>
                <a:latin typeface="Verdana"/>
                <a:cs typeface="Verdana"/>
              </a:rPr>
              <a:t>2</a:t>
            </a:r>
            <a:r>
              <a:rPr sz="2500" b="1" i="1" spc="-105" dirty="0">
                <a:solidFill>
                  <a:srgbClr val="DF5C23"/>
                </a:solidFill>
                <a:latin typeface="Verdana"/>
                <a:cs typeface="Verdana"/>
              </a:rPr>
              <a:t>0</a:t>
            </a:r>
            <a:r>
              <a:rPr sz="2500" b="1" i="1" spc="-330" dirty="0">
                <a:solidFill>
                  <a:srgbClr val="DF5C23"/>
                </a:solidFill>
                <a:latin typeface="Verdana"/>
                <a:cs typeface="Verdana"/>
              </a:rPr>
              <a:t>2</a:t>
            </a:r>
            <a:r>
              <a:rPr sz="2500" b="1" i="1" spc="-325" dirty="0">
                <a:solidFill>
                  <a:srgbClr val="DF5C23"/>
                </a:solidFill>
                <a:latin typeface="Verdana"/>
                <a:cs typeface="Verdana"/>
              </a:rPr>
              <a:t>2</a:t>
            </a:r>
            <a:r>
              <a:rPr sz="2500" b="1" i="1" spc="-165" dirty="0">
                <a:solidFill>
                  <a:srgbClr val="DF5C23"/>
                </a:solidFill>
                <a:latin typeface="Verdana"/>
                <a:cs typeface="Verdana"/>
              </a:rPr>
              <a:t> </a:t>
            </a:r>
            <a:r>
              <a:rPr sz="2500" b="1" i="1" spc="-85" dirty="0">
                <a:solidFill>
                  <a:srgbClr val="DF5C23"/>
                </a:solidFill>
                <a:latin typeface="Verdana"/>
                <a:cs typeface="Verdana"/>
              </a:rPr>
              <a:t>г</a:t>
            </a:r>
            <a:r>
              <a:rPr sz="2500" b="1" i="1" spc="-295" dirty="0">
                <a:solidFill>
                  <a:srgbClr val="DF5C23"/>
                </a:solidFill>
                <a:latin typeface="Verdana"/>
                <a:cs typeface="Verdana"/>
              </a:rPr>
              <a:t>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299" y="498509"/>
            <a:ext cx="165709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45" dirty="0"/>
              <a:t>О</a:t>
            </a:r>
            <a:r>
              <a:rPr sz="7000" spc="-250" dirty="0"/>
              <a:t>б</a:t>
            </a:r>
            <a:r>
              <a:rPr sz="7000" spc="130" dirty="0"/>
              <a:t>ж</a:t>
            </a:r>
            <a:r>
              <a:rPr sz="7000" spc="-459" dirty="0"/>
              <a:t>а</a:t>
            </a:r>
            <a:r>
              <a:rPr sz="7000" spc="-140" dirty="0"/>
              <a:t>л</a:t>
            </a:r>
            <a:r>
              <a:rPr sz="7000" spc="-425" dirty="0"/>
              <a:t>о</a:t>
            </a:r>
            <a:r>
              <a:rPr sz="7000" spc="-204" dirty="0"/>
              <a:t>в</a:t>
            </a:r>
            <a:r>
              <a:rPr sz="7000" spc="-459" dirty="0"/>
              <a:t>а</a:t>
            </a:r>
            <a:r>
              <a:rPr sz="7000" spc="-390" dirty="0"/>
              <a:t>н</a:t>
            </a:r>
            <a:r>
              <a:rPr sz="7000" spc="-305" dirty="0"/>
              <a:t>и</a:t>
            </a:r>
            <a:r>
              <a:rPr sz="7000" spc="-484" dirty="0"/>
              <a:t>е</a:t>
            </a:r>
            <a:r>
              <a:rPr sz="7000" spc="-220" dirty="0"/>
              <a:t> </a:t>
            </a:r>
            <a:r>
              <a:rPr sz="7000" spc="-325" dirty="0"/>
              <a:t>р</a:t>
            </a:r>
            <a:r>
              <a:rPr sz="7000" spc="-490" dirty="0"/>
              <a:t>е</a:t>
            </a:r>
            <a:r>
              <a:rPr sz="7000" spc="-254" dirty="0"/>
              <a:t>з</a:t>
            </a:r>
            <a:r>
              <a:rPr sz="7000" spc="-240" dirty="0"/>
              <a:t>у</a:t>
            </a:r>
            <a:r>
              <a:rPr sz="7000" spc="-140" dirty="0"/>
              <a:t>л</a:t>
            </a:r>
            <a:r>
              <a:rPr sz="7000" spc="-70" dirty="0"/>
              <a:t>ь</a:t>
            </a:r>
            <a:r>
              <a:rPr sz="7000" spc="385" dirty="0"/>
              <a:t>т</a:t>
            </a:r>
            <a:r>
              <a:rPr sz="7000" spc="-459" dirty="0"/>
              <a:t>а</a:t>
            </a:r>
            <a:r>
              <a:rPr sz="7000" spc="385" dirty="0"/>
              <a:t>т</a:t>
            </a:r>
            <a:r>
              <a:rPr sz="7000" spc="-425" dirty="0"/>
              <a:t>о</a:t>
            </a:r>
            <a:r>
              <a:rPr sz="7000" spc="-200" dirty="0"/>
              <a:t>в</a:t>
            </a:r>
            <a:r>
              <a:rPr sz="7000" spc="-220" dirty="0"/>
              <a:t> </a:t>
            </a:r>
            <a:r>
              <a:rPr sz="7000" spc="-315" dirty="0"/>
              <a:t>п</a:t>
            </a:r>
            <a:r>
              <a:rPr sz="7000" spc="-325" dirty="0"/>
              <a:t>р</a:t>
            </a:r>
            <a:r>
              <a:rPr sz="7000" spc="-425" dirty="0"/>
              <a:t>о</a:t>
            </a:r>
            <a:r>
              <a:rPr sz="7000" spc="-204" dirty="0"/>
              <a:t>в</a:t>
            </a:r>
            <a:r>
              <a:rPr sz="7000" spc="-490" dirty="0"/>
              <a:t>е</a:t>
            </a:r>
            <a:r>
              <a:rPr sz="7000" spc="-325" dirty="0"/>
              <a:t>р</a:t>
            </a:r>
            <a:r>
              <a:rPr sz="7000" spc="5" dirty="0"/>
              <a:t>к</a:t>
            </a:r>
            <a:r>
              <a:rPr sz="7000" spc="-300" dirty="0"/>
              <a:t>и</a:t>
            </a:r>
            <a:endParaRPr sz="7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458" y="2543582"/>
            <a:ext cx="95250" cy="952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458" y="3905657"/>
            <a:ext cx="95250" cy="95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458" y="5267732"/>
            <a:ext cx="95250" cy="95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458" y="6629807"/>
            <a:ext cx="95250" cy="952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7158" y="1790159"/>
            <a:ext cx="8861425" cy="69951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spc="525" dirty="0">
                <a:solidFill>
                  <a:srgbClr val="DF5C23"/>
                </a:solidFill>
                <a:latin typeface="Tahoma"/>
                <a:cs typeface="Tahoma"/>
              </a:rPr>
              <a:t>МИНИСТЕРСТВО</a:t>
            </a:r>
            <a:r>
              <a:rPr sz="2500" spc="30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500" spc="585" dirty="0">
                <a:solidFill>
                  <a:srgbClr val="DF5C23"/>
                </a:solidFill>
                <a:latin typeface="Tahoma"/>
                <a:cs typeface="Tahoma"/>
              </a:rPr>
              <a:t>ФИНАНСОВ</a:t>
            </a:r>
            <a:endParaRPr sz="2500">
              <a:latin typeface="Tahoma"/>
              <a:cs typeface="Tahoma"/>
            </a:endParaRPr>
          </a:p>
          <a:p>
            <a:pPr marL="490855" marR="5080">
              <a:lnSpc>
                <a:spcPct val="116500"/>
              </a:lnSpc>
              <a:spcBef>
                <a:spcPts val="1235"/>
              </a:spcBef>
            </a:pP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Жалоба </a:t>
            </a:r>
            <a:r>
              <a:rPr sz="2200" spc="204" dirty="0">
                <a:solidFill>
                  <a:srgbClr val="040707"/>
                </a:solidFill>
                <a:latin typeface="Tahoma"/>
                <a:cs typeface="Tahoma"/>
              </a:rPr>
              <a:t>на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уведомление </a:t>
            </a:r>
            <a:r>
              <a:rPr sz="2200" spc="220" dirty="0">
                <a:solidFill>
                  <a:srgbClr val="040707"/>
                </a:solidFill>
                <a:latin typeface="Tahoma"/>
                <a:cs typeface="Tahoma"/>
              </a:rPr>
              <a:t>должна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быть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подана </a:t>
            </a:r>
            <a:r>
              <a:rPr sz="2200" spc="16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00" spc="1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4" dirty="0">
                <a:solidFill>
                  <a:srgbClr val="040707"/>
                </a:solidFill>
                <a:latin typeface="Tahoma"/>
                <a:cs typeface="Tahoma"/>
              </a:rPr>
              <a:t>канцелярию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45" dirty="0">
                <a:solidFill>
                  <a:srgbClr val="040707"/>
                </a:solidFill>
                <a:latin typeface="Tahoma"/>
                <a:cs typeface="Tahoma"/>
              </a:rPr>
              <a:t>Министерства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финансов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65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4" dirty="0">
                <a:solidFill>
                  <a:srgbClr val="040707"/>
                </a:solidFill>
                <a:latin typeface="Tahoma"/>
                <a:cs typeface="Tahoma"/>
              </a:rPr>
              <a:t>течение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65" dirty="0">
                <a:solidFill>
                  <a:srgbClr val="040707"/>
                </a:solidFill>
                <a:latin typeface="Tahoma"/>
                <a:cs typeface="Tahoma"/>
              </a:rPr>
              <a:t>30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040707"/>
                </a:solidFill>
                <a:latin typeface="Tahoma"/>
                <a:cs typeface="Tahoma"/>
              </a:rPr>
              <a:t>р.д. </a:t>
            </a:r>
            <a:r>
              <a:rPr sz="2200" spc="-6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со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25" dirty="0">
                <a:solidFill>
                  <a:srgbClr val="040707"/>
                </a:solidFill>
                <a:latin typeface="Tahoma"/>
                <a:cs typeface="Tahoma"/>
              </a:rPr>
              <a:t>дня,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следующего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60" dirty="0">
                <a:solidFill>
                  <a:srgbClr val="040707"/>
                </a:solidFill>
                <a:latin typeface="Tahoma"/>
                <a:cs typeface="Tahoma"/>
              </a:rPr>
              <a:t>за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70" dirty="0">
                <a:solidFill>
                  <a:srgbClr val="040707"/>
                </a:solidFill>
                <a:latin typeface="Tahoma"/>
                <a:cs typeface="Tahoma"/>
              </a:rPr>
              <a:t>днем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получения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4" dirty="0">
                <a:solidFill>
                  <a:srgbClr val="040707"/>
                </a:solidFill>
                <a:latin typeface="Tahoma"/>
                <a:cs typeface="Tahoma"/>
              </a:rPr>
              <a:t>уведомления;</a:t>
            </a:r>
            <a:endParaRPr sz="2200">
              <a:latin typeface="Tahoma"/>
              <a:cs typeface="Tahoma"/>
            </a:endParaRPr>
          </a:p>
          <a:p>
            <a:pPr marL="490855" marR="93345">
              <a:lnSpc>
                <a:spcPct val="116500"/>
              </a:lnSpc>
              <a:spcBef>
                <a:spcPts val="1500"/>
              </a:spcBef>
            </a:pP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Жалоба</a:t>
            </a:r>
            <a:r>
              <a:rPr sz="2200" spc="-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рассматривается</a:t>
            </a:r>
            <a:r>
              <a:rPr sz="2200" spc="-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75" dirty="0">
                <a:solidFill>
                  <a:srgbClr val="040707"/>
                </a:solidFill>
                <a:latin typeface="Tahoma"/>
                <a:cs typeface="Tahoma"/>
              </a:rPr>
              <a:t>Апелляционной</a:t>
            </a:r>
            <a:r>
              <a:rPr sz="2200" spc="-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комиссией,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4" dirty="0">
                <a:solidFill>
                  <a:srgbClr val="040707"/>
                </a:solidFill>
                <a:latin typeface="Tahoma"/>
                <a:cs typeface="Tahoma"/>
              </a:rPr>
              <a:t>на </a:t>
            </a:r>
            <a:r>
              <a:rPr sz="2200" spc="265" dirty="0">
                <a:solidFill>
                  <a:srgbClr val="040707"/>
                </a:solidFill>
                <a:latin typeface="Tahoma"/>
                <a:cs typeface="Tahoma"/>
              </a:rPr>
              <a:t>основании </a:t>
            </a:r>
            <a:r>
              <a:rPr sz="2200" spc="285" dirty="0">
                <a:solidFill>
                  <a:srgbClr val="040707"/>
                </a:solidFill>
                <a:latin typeface="Tahoma"/>
                <a:cs typeface="Tahoma"/>
              </a:rPr>
              <a:t>решения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которой </a:t>
            </a:r>
            <a:r>
              <a:rPr sz="2200" spc="254" dirty="0">
                <a:solidFill>
                  <a:srgbClr val="040707"/>
                </a:solidFill>
                <a:latin typeface="Tahoma"/>
                <a:cs typeface="Tahoma"/>
              </a:rPr>
              <a:t>Министерство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финансов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0" dirty="0">
                <a:solidFill>
                  <a:srgbClr val="040707"/>
                </a:solidFill>
                <a:latin typeface="Tahoma"/>
                <a:cs typeface="Tahoma"/>
              </a:rPr>
              <a:t>выносит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свое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85" dirty="0">
                <a:solidFill>
                  <a:srgbClr val="040707"/>
                </a:solidFill>
                <a:latin typeface="Tahoma"/>
                <a:cs typeface="Tahoma"/>
              </a:rPr>
              <a:t>решение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по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50" dirty="0">
                <a:solidFill>
                  <a:srgbClr val="040707"/>
                </a:solidFill>
                <a:latin typeface="Tahoma"/>
                <a:cs typeface="Tahoma"/>
              </a:rPr>
              <a:t>жалобе;</a:t>
            </a:r>
            <a:endParaRPr sz="2200">
              <a:latin typeface="Tahoma"/>
              <a:cs typeface="Tahoma"/>
            </a:endParaRPr>
          </a:p>
          <a:p>
            <a:pPr marL="490855" marR="1076325" algn="just">
              <a:lnSpc>
                <a:spcPct val="116500"/>
              </a:lnSpc>
              <a:spcBef>
                <a:spcPts val="1500"/>
              </a:spcBef>
            </a:pPr>
            <a:r>
              <a:rPr sz="2200" spc="270" dirty="0">
                <a:solidFill>
                  <a:srgbClr val="040707"/>
                </a:solidFill>
                <a:latin typeface="Tahoma"/>
                <a:cs typeface="Tahoma"/>
              </a:rPr>
              <a:t>Срок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рассмотрения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15" dirty="0">
                <a:solidFill>
                  <a:srgbClr val="040707"/>
                </a:solidFill>
                <a:latin typeface="Tahoma"/>
                <a:cs typeface="Tahoma"/>
              </a:rPr>
              <a:t>жалобы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-95" dirty="0">
                <a:solidFill>
                  <a:srgbClr val="040707"/>
                </a:solidFill>
                <a:latin typeface="Tahoma"/>
                <a:cs typeface="Tahoma"/>
              </a:rPr>
              <a:t>–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65" dirty="0">
                <a:solidFill>
                  <a:srgbClr val="040707"/>
                </a:solidFill>
                <a:latin typeface="Tahoma"/>
                <a:cs typeface="Tahoma"/>
              </a:rPr>
              <a:t>30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040707"/>
                </a:solidFill>
                <a:latin typeface="Tahoma"/>
                <a:cs typeface="Tahoma"/>
              </a:rPr>
              <a:t>р.д.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040707"/>
                </a:solidFill>
                <a:latin typeface="Tahoma"/>
                <a:cs typeface="Tahoma"/>
              </a:rPr>
              <a:t>(45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040707"/>
                </a:solidFill>
                <a:latin typeface="Tahoma"/>
                <a:cs typeface="Tahoma"/>
              </a:rPr>
              <a:t>р.д.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0" dirty="0">
                <a:solidFill>
                  <a:srgbClr val="040707"/>
                </a:solidFill>
                <a:latin typeface="Tahoma"/>
                <a:cs typeface="Tahoma"/>
              </a:rPr>
              <a:t>для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0" dirty="0">
                <a:solidFill>
                  <a:srgbClr val="040707"/>
                </a:solidFill>
                <a:latin typeface="Tahoma"/>
                <a:cs typeface="Tahoma"/>
              </a:rPr>
              <a:t>налогоплательщиков,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подлежащих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налоговому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85" dirty="0">
                <a:solidFill>
                  <a:srgbClr val="040707"/>
                </a:solidFill>
                <a:latin typeface="Tahoma"/>
                <a:cs typeface="Tahoma"/>
              </a:rPr>
              <a:t>мониторингу);</a:t>
            </a:r>
            <a:endParaRPr sz="2200">
              <a:latin typeface="Tahoma"/>
              <a:cs typeface="Tahoma"/>
            </a:endParaRPr>
          </a:p>
          <a:p>
            <a:pPr marL="490855" marR="130810">
              <a:lnSpc>
                <a:spcPct val="116500"/>
              </a:lnSpc>
              <a:spcBef>
                <a:spcPts val="1500"/>
              </a:spcBef>
            </a:pPr>
            <a:r>
              <a:rPr sz="2200" spc="270" dirty="0">
                <a:solidFill>
                  <a:srgbClr val="040707"/>
                </a:solidFill>
                <a:latin typeface="Tahoma"/>
                <a:cs typeface="Tahoma"/>
              </a:rPr>
              <a:t>Срок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рассмотрения </a:t>
            </a:r>
            <a:r>
              <a:rPr sz="2200" spc="215" dirty="0">
                <a:solidFill>
                  <a:srgbClr val="040707"/>
                </a:solidFill>
                <a:latin typeface="Tahoma"/>
                <a:cs typeface="Tahoma"/>
              </a:rPr>
              <a:t>жалобы </a:t>
            </a:r>
            <a:r>
              <a:rPr sz="2200" spc="210" dirty="0">
                <a:solidFill>
                  <a:srgbClr val="040707"/>
                </a:solidFill>
                <a:latin typeface="Tahoma"/>
                <a:cs typeface="Tahoma"/>
              </a:rPr>
              <a:t>может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быть </a:t>
            </a:r>
            <a:r>
              <a:rPr sz="2200" spc="16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45" dirty="0">
                <a:solidFill>
                  <a:srgbClr val="040707"/>
                </a:solidFill>
                <a:latin typeface="Tahoma"/>
                <a:cs typeface="Tahoma"/>
              </a:rPr>
              <a:t>приостановлен</a:t>
            </a:r>
            <a:r>
              <a:rPr sz="220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(проведение</a:t>
            </a:r>
            <a:r>
              <a:rPr sz="2200" spc="2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10" dirty="0">
                <a:solidFill>
                  <a:srgbClr val="040707"/>
                </a:solidFill>
                <a:latin typeface="Tahoma"/>
                <a:cs typeface="Tahoma"/>
              </a:rPr>
              <a:t>тематической</a:t>
            </a:r>
            <a:r>
              <a:rPr sz="2200" spc="2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проверки,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4" dirty="0">
                <a:solidFill>
                  <a:srgbClr val="040707"/>
                </a:solidFill>
                <a:latin typeface="Tahoma"/>
                <a:cs typeface="Tahoma"/>
              </a:rPr>
              <a:t>направление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запросов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65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госорганы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и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организации)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и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5" dirty="0">
                <a:solidFill>
                  <a:srgbClr val="040707"/>
                </a:solidFill>
                <a:latin typeface="Tahoma"/>
                <a:cs typeface="Tahoma"/>
              </a:rPr>
              <a:t>продлен </a:t>
            </a:r>
            <a:r>
              <a:rPr sz="2200" spc="165" dirty="0">
                <a:solidFill>
                  <a:srgbClr val="040707"/>
                </a:solidFill>
                <a:latin typeface="Tahoma"/>
                <a:cs typeface="Tahoma"/>
              </a:rPr>
              <a:t>(подача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дополнения </a:t>
            </a:r>
            <a:r>
              <a:rPr sz="2200" spc="135" dirty="0">
                <a:solidFill>
                  <a:srgbClr val="040707"/>
                </a:solidFill>
                <a:latin typeface="Tahoma"/>
                <a:cs typeface="Tahoma"/>
              </a:rPr>
              <a:t>к </a:t>
            </a:r>
            <a:r>
              <a:rPr sz="2200" spc="165" dirty="0">
                <a:solidFill>
                  <a:srgbClr val="040707"/>
                </a:solidFill>
                <a:latin typeface="Tahoma"/>
                <a:cs typeface="Tahoma"/>
              </a:rPr>
              <a:t>жалобе, </a:t>
            </a:r>
            <a:r>
              <a:rPr sz="2200" spc="1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необходимость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дополнительного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изучения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обжалуемого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70" dirty="0">
                <a:solidFill>
                  <a:srgbClr val="040707"/>
                </a:solidFill>
                <a:latin typeface="Tahoma"/>
                <a:cs typeface="Tahoma"/>
              </a:rPr>
              <a:t>вопроса).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3872" y="2569008"/>
            <a:ext cx="95250" cy="952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3872" y="4321608"/>
            <a:ext cx="95250" cy="952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3872" y="6074208"/>
            <a:ext cx="95250" cy="952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3872" y="7826808"/>
            <a:ext cx="95250" cy="952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372572" y="1789351"/>
            <a:ext cx="7361555" cy="7021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066165" algn="l"/>
              </a:tabLst>
            </a:pPr>
            <a:r>
              <a:rPr sz="2600" spc="565" dirty="0">
                <a:solidFill>
                  <a:srgbClr val="DF5C23"/>
                </a:solidFill>
                <a:latin typeface="Tahoma"/>
                <a:cs typeface="Tahoma"/>
              </a:rPr>
              <a:t>С</a:t>
            </a:r>
            <a:r>
              <a:rPr sz="2600" spc="505" dirty="0">
                <a:solidFill>
                  <a:srgbClr val="DF5C23"/>
                </a:solidFill>
                <a:latin typeface="Tahoma"/>
                <a:cs typeface="Tahoma"/>
              </a:rPr>
              <a:t>У</a:t>
            </a:r>
            <a:r>
              <a:rPr sz="2600" spc="265" dirty="0">
                <a:solidFill>
                  <a:srgbClr val="DF5C23"/>
                </a:solidFill>
                <a:latin typeface="Tahoma"/>
                <a:cs typeface="Tahoma"/>
              </a:rPr>
              <a:t>Д</a:t>
            </a:r>
            <a:r>
              <a:rPr sz="2600" dirty="0">
                <a:solidFill>
                  <a:srgbClr val="DF5C23"/>
                </a:solidFill>
                <a:latin typeface="Tahoma"/>
                <a:cs typeface="Tahoma"/>
              </a:rPr>
              <a:t>	</a:t>
            </a:r>
            <a:r>
              <a:rPr sz="2600" spc="-170" dirty="0">
                <a:solidFill>
                  <a:srgbClr val="DF5C23"/>
                </a:solidFill>
                <a:latin typeface="Tahoma"/>
                <a:cs typeface="Tahoma"/>
              </a:rPr>
              <a:t>(</a:t>
            </a:r>
            <a:r>
              <a:rPr sz="2600" spc="-555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600" spc="595" dirty="0">
                <a:solidFill>
                  <a:srgbClr val="DF5C23"/>
                </a:solidFill>
                <a:latin typeface="Tahoma"/>
                <a:cs typeface="Tahoma"/>
              </a:rPr>
              <a:t>А</a:t>
            </a:r>
            <a:r>
              <a:rPr sz="2600" spc="685" dirty="0">
                <a:solidFill>
                  <a:srgbClr val="DF5C23"/>
                </a:solidFill>
                <a:latin typeface="Tahoma"/>
                <a:cs typeface="Tahoma"/>
              </a:rPr>
              <a:t>ПП</a:t>
            </a:r>
            <a:r>
              <a:rPr sz="2600" spc="500" dirty="0">
                <a:solidFill>
                  <a:srgbClr val="DF5C23"/>
                </a:solidFill>
                <a:latin typeface="Tahoma"/>
                <a:cs typeface="Tahoma"/>
              </a:rPr>
              <a:t>К</a:t>
            </a:r>
            <a:r>
              <a:rPr sz="2600" spc="-170" dirty="0">
                <a:solidFill>
                  <a:srgbClr val="DF5C23"/>
                </a:solidFill>
                <a:latin typeface="Tahoma"/>
                <a:cs typeface="Tahoma"/>
              </a:rPr>
              <a:t>)</a:t>
            </a:r>
            <a:endParaRPr sz="2600">
              <a:latin typeface="Tahoma"/>
              <a:cs typeface="Tahoma"/>
            </a:endParaRPr>
          </a:p>
          <a:p>
            <a:pPr marL="491490" marR="415925">
              <a:lnSpc>
                <a:spcPct val="116500"/>
              </a:lnSpc>
              <a:spcBef>
                <a:spcPts val="1305"/>
              </a:spcBef>
            </a:pPr>
            <a:r>
              <a:rPr sz="2200" spc="270" dirty="0">
                <a:solidFill>
                  <a:srgbClr val="040707"/>
                </a:solidFill>
                <a:latin typeface="Tahoma"/>
                <a:cs typeface="Tahoma"/>
              </a:rPr>
              <a:t>Срок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подачи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иска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об </a:t>
            </a:r>
            <a:r>
              <a:rPr sz="2200" spc="275" dirty="0">
                <a:solidFill>
                  <a:srgbClr val="040707"/>
                </a:solidFill>
                <a:latin typeface="Tahoma"/>
                <a:cs typeface="Tahoma"/>
              </a:rPr>
              <a:t>оспаривании </a:t>
            </a:r>
            <a:r>
              <a:rPr sz="2200" spc="28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уведомления </a:t>
            </a:r>
            <a:r>
              <a:rPr sz="2200" spc="45" dirty="0">
                <a:solidFill>
                  <a:srgbClr val="040707"/>
                </a:solidFill>
                <a:latin typeface="Tahoma"/>
                <a:cs typeface="Tahoma"/>
              </a:rPr>
              <a:t>- </a:t>
            </a:r>
            <a:r>
              <a:rPr sz="2200" spc="-434" dirty="0">
                <a:solidFill>
                  <a:srgbClr val="040707"/>
                </a:solidFill>
                <a:latin typeface="Tahoma"/>
                <a:cs typeface="Tahoma"/>
              </a:rPr>
              <a:t>1</a:t>
            </a:r>
            <a:r>
              <a:rPr sz="2200" spc="-43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70" dirty="0">
                <a:solidFill>
                  <a:srgbClr val="040707"/>
                </a:solidFill>
                <a:latin typeface="Tahoma"/>
                <a:cs typeface="Tahoma"/>
              </a:rPr>
              <a:t>месяц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со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дня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получения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уведомления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5" dirty="0">
                <a:solidFill>
                  <a:srgbClr val="040707"/>
                </a:solidFill>
                <a:latin typeface="Tahoma"/>
                <a:cs typeface="Tahoma"/>
              </a:rPr>
              <a:t>или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85" dirty="0">
                <a:solidFill>
                  <a:srgbClr val="040707"/>
                </a:solidFill>
                <a:latin typeface="Tahoma"/>
                <a:cs typeface="Tahoma"/>
              </a:rPr>
              <a:t>решения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Министерства </a:t>
            </a:r>
            <a:r>
              <a:rPr sz="2200" spc="-6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финансов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4" dirty="0">
                <a:solidFill>
                  <a:srgbClr val="040707"/>
                </a:solidFill>
                <a:latin typeface="Tahoma"/>
                <a:cs typeface="Tahoma"/>
              </a:rPr>
              <a:t>по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жалобе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90" dirty="0">
                <a:solidFill>
                  <a:srgbClr val="040707"/>
                </a:solidFill>
                <a:latin typeface="Tahoma"/>
                <a:cs typeface="Tahoma"/>
              </a:rPr>
              <a:t>налогоплательщика;</a:t>
            </a:r>
            <a:endParaRPr sz="2200">
              <a:latin typeface="Tahoma"/>
              <a:cs typeface="Tahoma"/>
            </a:endParaRPr>
          </a:p>
          <a:p>
            <a:pPr marL="491490" marR="5080">
              <a:lnSpc>
                <a:spcPct val="116500"/>
              </a:lnSpc>
              <a:spcBef>
                <a:spcPts val="1500"/>
              </a:spcBef>
            </a:pP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Государственная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70" dirty="0">
                <a:solidFill>
                  <a:srgbClr val="040707"/>
                </a:solidFill>
                <a:latin typeface="Tahoma"/>
                <a:cs typeface="Tahoma"/>
              </a:rPr>
              <a:t>пошлина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0" dirty="0">
                <a:solidFill>
                  <a:srgbClr val="040707"/>
                </a:solidFill>
                <a:latin typeface="Tahoma"/>
                <a:cs typeface="Tahoma"/>
              </a:rPr>
              <a:t>для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юридических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лиц </a:t>
            </a:r>
            <a:r>
              <a:rPr sz="2200" spc="45" dirty="0">
                <a:solidFill>
                  <a:srgbClr val="040707"/>
                </a:solidFill>
                <a:latin typeface="Tahoma"/>
                <a:cs typeface="Tahoma"/>
              </a:rPr>
              <a:t>- </a:t>
            </a:r>
            <a:r>
              <a:rPr sz="2200" spc="-365" dirty="0">
                <a:solidFill>
                  <a:srgbClr val="040707"/>
                </a:solidFill>
                <a:latin typeface="Tahoma"/>
                <a:cs typeface="Tahoma"/>
              </a:rPr>
              <a:t>1%</a:t>
            </a:r>
            <a:r>
              <a:rPr sz="2200" spc="-36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05" dirty="0">
                <a:solidFill>
                  <a:srgbClr val="040707"/>
                </a:solidFill>
                <a:latin typeface="Tahoma"/>
                <a:cs typeface="Tahoma"/>
              </a:rPr>
              <a:t>от </a:t>
            </a:r>
            <a:r>
              <a:rPr sz="2200" spc="270" dirty="0">
                <a:solidFill>
                  <a:srgbClr val="040707"/>
                </a:solidFill>
                <a:latin typeface="Tahoma"/>
                <a:cs typeface="Tahoma"/>
              </a:rPr>
              <a:t>оспариваемой суммы </a:t>
            </a:r>
            <a:r>
              <a:rPr sz="2200" spc="220" dirty="0">
                <a:solidFill>
                  <a:srgbClr val="040707"/>
                </a:solidFill>
                <a:latin typeface="Tahoma"/>
                <a:cs typeface="Tahoma"/>
              </a:rPr>
              <a:t>налогов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65" dirty="0">
                <a:solidFill>
                  <a:srgbClr val="040707"/>
                </a:solidFill>
                <a:latin typeface="Tahoma"/>
                <a:cs typeface="Tahoma"/>
              </a:rPr>
              <a:t>(включая </a:t>
            </a:r>
            <a:r>
              <a:rPr sz="2200" spc="135" dirty="0">
                <a:solidFill>
                  <a:srgbClr val="040707"/>
                </a:solidFill>
                <a:latin typeface="Tahoma"/>
                <a:cs typeface="Tahoma"/>
              </a:rPr>
              <a:t>пеню),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но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не более </a:t>
            </a:r>
            <a:r>
              <a:rPr sz="2200" spc="175" dirty="0">
                <a:solidFill>
                  <a:srgbClr val="040707"/>
                </a:solidFill>
                <a:latin typeface="Tahoma"/>
                <a:cs typeface="Tahoma"/>
              </a:rPr>
              <a:t>20 </a:t>
            </a:r>
            <a:r>
              <a:rPr sz="2200" spc="165" dirty="0">
                <a:solidFill>
                  <a:srgbClr val="040707"/>
                </a:solidFill>
                <a:latin typeface="Tahoma"/>
                <a:cs typeface="Tahoma"/>
              </a:rPr>
              <a:t>тысяч </a:t>
            </a:r>
            <a:r>
              <a:rPr sz="2200" spc="425" dirty="0">
                <a:solidFill>
                  <a:srgbClr val="040707"/>
                </a:solidFill>
                <a:latin typeface="Tahoma"/>
                <a:cs typeface="Tahoma"/>
              </a:rPr>
              <a:t>МРП </a:t>
            </a:r>
            <a:r>
              <a:rPr sz="2200" spc="43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-85" dirty="0">
                <a:solidFill>
                  <a:srgbClr val="040707"/>
                </a:solidFill>
                <a:latin typeface="Tahoma"/>
                <a:cs typeface="Tahoma"/>
              </a:rPr>
              <a:t>(61,2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80" dirty="0">
                <a:solidFill>
                  <a:srgbClr val="040707"/>
                </a:solidFill>
                <a:latin typeface="Tahoma"/>
                <a:cs typeface="Tahoma"/>
              </a:rPr>
              <a:t>млн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80" dirty="0">
                <a:solidFill>
                  <a:srgbClr val="040707"/>
                </a:solidFill>
                <a:latin typeface="Tahoma"/>
                <a:cs typeface="Tahoma"/>
              </a:rPr>
              <a:t>тенге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70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35" dirty="0">
                <a:solidFill>
                  <a:srgbClr val="040707"/>
                </a:solidFill>
                <a:latin typeface="Tahoma"/>
                <a:cs typeface="Tahoma"/>
              </a:rPr>
              <a:t>2022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040707"/>
                </a:solidFill>
                <a:latin typeface="Tahoma"/>
                <a:cs typeface="Tahoma"/>
              </a:rPr>
              <a:t>году);</a:t>
            </a:r>
            <a:endParaRPr sz="2200">
              <a:latin typeface="Tahoma"/>
              <a:cs typeface="Tahoma"/>
            </a:endParaRPr>
          </a:p>
          <a:p>
            <a:pPr marL="491490" marR="12700">
              <a:lnSpc>
                <a:spcPct val="116500"/>
              </a:lnSpc>
              <a:spcBef>
                <a:spcPts val="1500"/>
              </a:spcBef>
            </a:pP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Заявление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рассматривается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судом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70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срок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не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более </a:t>
            </a:r>
            <a:r>
              <a:rPr sz="2200" spc="20" dirty="0">
                <a:solidFill>
                  <a:srgbClr val="040707"/>
                </a:solidFill>
                <a:latin typeface="Tahoma"/>
                <a:cs typeface="Tahoma"/>
              </a:rPr>
              <a:t>3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месяцев </a:t>
            </a:r>
            <a:r>
              <a:rPr sz="2200" spc="160" dirty="0">
                <a:solidFill>
                  <a:srgbClr val="040707"/>
                </a:solidFill>
                <a:latin typeface="Tahoma"/>
                <a:cs typeface="Tahoma"/>
              </a:rPr>
              <a:t>(может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быть </a:t>
            </a:r>
            <a:r>
              <a:rPr sz="2200" spc="265" dirty="0">
                <a:solidFill>
                  <a:srgbClr val="040707"/>
                </a:solidFill>
                <a:latin typeface="Tahoma"/>
                <a:cs typeface="Tahoma"/>
              </a:rPr>
              <a:t>продлен </a:t>
            </a:r>
            <a:r>
              <a:rPr sz="2200" spc="254" dirty="0">
                <a:solidFill>
                  <a:srgbClr val="040707"/>
                </a:solidFill>
                <a:latin typeface="Tahoma"/>
                <a:cs typeface="Tahoma"/>
              </a:rPr>
              <a:t>по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делам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70" dirty="0">
                <a:solidFill>
                  <a:srgbClr val="040707"/>
                </a:solidFill>
                <a:latin typeface="Tahoma"/>
                <a:cs typeface="Tahoma"/>
              </a:rPr>
              <a:t>особой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сложности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дополнительно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4" dirty="0">
                <a:solidFill>
                  <a:srgbClr val="040707"/>
                </a:solidFill>
                <a:latin typeface="Tahoma"/>
                <a:cs typeface="Tahoma"/>
              </a:rPr>
              <a:t>на </a:t>
            </a:r>
            <a:r>
              <a:rPr sz="2200" spc="2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040707"/>
                </a:solidFill>
                <a:latin typeface="Tahoma"/>
                <a:cs typeface="Tahoma"/>
              </a:rPr>
              <a:t>3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45" dirty="0">
                <a:solidFill>
                  <a:srgbClr val="040707"/>
                </a:solidFill>
                <a:latin typeface="Tahoma"/>
                <a:cs typeface="Tahoma"/>
              </a:rPr>
              <a:t>месяца);</a:t>
            </a:r>
            <a:endParaRPr sz="2200">
              <a:latin typeface="Tahoma"/>
              <a:cs typeface="Tahoma"/>
            </a:endParaRPr>
          </a:p>
          <a:p>
            <a:pPr marL="491490" marR="277495">
              <a:lnSpc>
                <a:spcPct val="116500"/>
              </a:lnSpc>
              <a:spcBef>
                <a:spcPts val="1500"/>
              </a:spcBef>
            </a:pPr>
            <a:r>
              <a:rPr sz="2200" spc="295" dirty="0">
                <a:solidFill>
                  <a:srgbClr val="040707"/>
                </a:solidFill>
                <a:latin typeface="Tahoma"/>
                <a:cs typeface="Tahoma"/>
              </a:rPr>
              <a:t>Решение </a:t>
            </a:r>
            <a:r>
              <a:rPr sz="2200" spc="195" dirty="0">
                <a:solidFill>
                  <a:srgbClr val="040707"/>
                </a:solidFill>
                <a:latin typeface="Tahoma"/>
                <a:cs typeface="Tahoma"/>
              </a:rPr>
              <a:t>суда </a:t>
            </a:r>
            <a:r>
              <a:rPr sz="2200" spc="280" dirty="0">
                <a:solidFill>
                  <a:srgbClr val="040707"/>
                </a:solidFill>
                <a:latin typeface="Tahoma"/>
                <a:cs typeface="Tahoma"/>
              </a:rPr>
              <a:t>первой </a:t>
            </a:r>
            <a:r>
              <a:rPr sz="2200" spc="254" dirty="0">
                <a:solidFill>
                  <a:srgbClr val="040707"/>
                </a:solidFill>
                <a:latin typeface="Tahoma"/>
                <a:cs typeface="Tahoma"/>
              </a:rPr>
              <a:t>инстанции </a:t>
            </a:r>
            <a:r>
              <a:rPr sz="2200" spc="210" dirty="0">
                <a:solidFill>
                  <a:srgbClr val="040707"/>
                </a:solidFill>
                <a:latin typeface="Tahoma"/>
                <a:cs typeface="Tahoma"/>
              </a:rPr>
              <a:t>может </a:t>
            </a:r>
            <a:r>
              <a:rPr sz="2200" spc="2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быть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обжаловано </a:t>
            </a:r>
            <a:r>
              <a:rPr sz="2200" spc="170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00" spc="200" dirty="0">
                <a:solidFill>
                  <a:srgbClr val="040707"/>
                </a:solidFill>
                <a:latin typeface="Tahoma"/>
                <a:cs typeface="Tahoma"/>
              </a:rPr>
              <a:t>суд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апелляционной </a:t>
            </a:r>
            <a:r>
              <a:rPr sz="2200" spc="26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4" dirty="0">
                <a:solidFill>
                  <a:srgbClr val="040707"/>
                </a:solidFill>
                <a:latin typeface="Tahoma"/>
                <a:cs typeface="Tahoma"/>
              </a:rPr>
              <a:t>инстанции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и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0" dirty="0">
                <a:solidFill>
                  <a:srgbClr val="040707"/>
                </a:solidFill>
                <a:latin typeface="Tahoma"/>
                <a:cs typeface="Tahoma"/>
              </a:rPr>
              <a:t>суд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кассационной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10" dirty="0">
                <a:solidFill>
                  <a:srgbClr val="040707"/>
                </a:solidFill>
                <a:latin typeface="Tahoma"/>
                <a:cs typeface="Tahoma"/>
              </a:rPr>
              <a:t>инстанции.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122320" y="3"/>
            <a:ext cx="1162050" cy="10287000"/>
          </a:xfrm>
          <a:custGeom>
            <a:avLst/>
            <a:gdLst/>
            <a:ahLst/>
            <a:cxnLst/>
            <a:rect l="l" t="t" r="r" b="b"/>
            <a:pathLst>
              <a:path w="1162050" h="10287000">
                <a:moveTo>
                  <a:pt x="1162049" y="10286996"/>
                </a:moveTo>
                <a:lnTo>
                  <a:pt x="0" y="10286996"/>
                </a:lnTo>
                <a:lnTo>
                  <a:pt x="0" y="0"/>
                </a:lnTo>
                <a:lnTo>
                  <a:pt x="1162049" y="0"/>
                </a:lnTo>
                <a:lnTo>
                  <a:pt x="1162049" y="10286996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9073" y="9224625"/>
            <a:ext cx="16230600" cy="38100"/>
          </a:xfrm>
          <a:custGeom>
            <a:avLst/>
            <a:gdLst/>
            <a:ahLst/>
            <a:cxnLst/>
            <a:rect l="l" t="t" r="r" b="b"/>
            <a:pathLst>
              <a:path w="16230600" h="38100">
                <a:moveTo>
                  <a:pt x="16230598" y="38099"/>
                </a:moveTo>
                <a:lnTo>
                  <a:pt x="0" y="38099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38099"/>
                </a:lnTo>
                <a:close/>
              </a:path>
            </a:pathLst>
          </a:custGeom>
          <a:solidFill>
            <a:srgbClr val="DF5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0871" y="9179548"/>
            <a:ext cx="1693799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b="1" spc="285" dirty="0">
                <a:solidFill>
                  <a:srgbClr val="040707"/>
                </a:solidFill>
                <a:latin typeface="Roboto"/>
                <a:cs typeface="Roboto"/>
              </a:rPr>
              <a:t>При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25" dirty="0">
                <a:solidFill>
                  <a:srgbClr val="040707"/>
                </a:solidFill>
                <a:latin typeface="Roboto"/>
                <a:cs typeface="Roboto"/>
              </a:rPr>
              <a:t>обжаловании</a:t>
            </a:r>
            <a:r>
              <a:rPr sz="2300" b="1" spc="9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04" dirty="0">
                <a:solidFill>
                  <a:srgbClr val="040707"/>
                </a:solidFill>
                <a:latin typeface="Roboto"/>
                <a:cs typeface="Roboto"/>
              </a:rPr>
              <a:t>уведомления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29" dirty="0">
                <a:solidFill>
                  <a:srgbClr val="040707"/>
                </a:solidFill>
                <a:latin typeface="Roboto"/>
                <a:cs typeface="Roboto"/>
              </a:rPr>
              <a:t>его</a:t>
            </a:r>
            <a:r>
              <a:rPr sz="2300" b="1" spc="9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65" dirty="0">
                <a:solidFill>
                  <a:srgbClr val="040707"/>
                </a:solidFill>
                <a:latin typeface="Roboto"/>
                <a:cs typeface="Roboto"/>
              </a:rPr>
              <a:t>исполнение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90" dirty="0">
                <a:solidFill>
                  <a:srgbClr val="040707"/>
                </a:solidFill>
                <a:latin typeface="Roboto"/>
                <a:cs typeface="Roboto"/>
              </a:rPr>
              <a:t>приостанавливается</a:t>
            </a:r>
            <a:r>
              <a:rPr sz="2300" b="1" spc="9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30" dirty="0">
                <a:solidFill>
                  <a:srgbClr val="040707"/>
                </a:solidFill>
                <a:latin typeface="Roboto"/>
                <a:cs typeface="Roboto"/>
              </a:rPr>
              <a:t>в</a:t>
            </a:r>
            <a:r>
              <a:rPr sz="2300" b="1" spc="9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20" dirty="0">
                <a:solidFill>
                  <a:srgbClr val="040707"/>
                </a:solidFill>
                <a:latin typeface="Roboto"/>
                <a:cs typeface="Roboto"/>
              </a:rPr>
              <a:t>обжалуемой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65" dirty="0">
                <a:solidFill>
                  <a:srgbClr val="040707"/>
                </a:solidFill>
                <a:latin typeface="Roboto"/>
                <a:cs typeface="Roboto"/>
              </a:rPr>
              <a:t>части</a:t>
            </a:r>
            <a:r>
              <a:rPr sz="2300" b="1" spc="9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40" dirty="0">
                <a:solidFill>
                  <a:srgbClr val="040707"/>
                </a:solidFill>
                <a:latin typeface="Roboto"/>
                <a:cs typeface="Roboto"/>
              </a:rPr>
              <a:t>до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15" dirty="0">
                <a:solidFill>
                  <a:srgbClr val="040707"/>
                </a:solidFill>
                <a:latin typeface="Roboto"/>
                <a:cs typeface="Roboto"/>
              </a:rPr>
              <a:t>вынесения </a:t>
            </a:r>
            <a:r>
              <a:rPr sz="2300" b="1" spc="-55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75" dirty="0">
                <a:solidFill>
                  <a:srgbClr val="040707"/>
                </a:solidFill>
                <a:latin typeface="Roboto"/>
                <a:cs typeface="Roboto"/>
              </a:rPr>
              <a:t>решения</a:t>
            </a:r>
            <a:r>
              <a:rPr sz="2300" b="1" spc="7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95" dirty="0">
                <a:solidFill>
                  <a:srgbClr val="040707"/>
                </a:solidFill>
                <a:latin typeface="Roboto"/>
                <a:cs typeface="Roboto"/>
              </a:rPr>
              <a:t>Министерством</a:t>
            </a:r>
            <a:r>
              <a:rPr sz="2300" b="1" spc="7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85" dirty="0">
                <a:solidFill>
                  <a:srgbClr val="040707"/>
                </a:solidFill>
                <a:latin typeface="Roboto"/>
                <a:cs typeface="Roboto"/>
              </a:rPr>
              <a:t>финансов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40" dirty="0">
                <a:solidFill>
                  <a:srgbClr val="040707"/>
                </a:solidFill>
                <a:latin typeface="Roboto"/>
                <a:cs typeface="Roboto"/>
              </a:rPr>
              <a:t>и/или</a:t>
            </a:r>
            <a:r>
              <a:rPr sz="2300" b="1" spc="7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10" dirty="0">
                <a:solidFill>
                  <a:srgbClr val="040707"/>
                </a:solidFill>
                <a:latin typeface="Roboto"/>
                <a:cs typeface="Roboto"/>
              </a:rPr>
              <a:t>вступления</a:t>
            </a:r>
            <a:r>
              <a:rPr sz="2300" b="1" spc="7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30" dirty="0">
                <a:solidFill>
                  <a:srgbClr val="040707"/>
                </a:solidFill>
                <a:latin typeface="Roboto"/>
                <a:cs typeface="Roboto"/>
              </a:rPr>
              <a:t>в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40" dirty="0">
                <a:solidFill>
                  <a:srgbClr val="040707"/>
                </a:solidFill>
                <a:latin typeface="Roboto"/>
                <a:cs typeface="Roboto"/>
              </a:rPr>
              <a:t>силу</a:t>
            </a:r>
            <a:r>
              <a:rPr sz="2300" b="1" spc="7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75" dirty="0">
                <a:solidFill>
                  <a:srgbClr val="040707"/>
                </a:solidFill>
                <a:latin typeface="Roboto"/>
                <a:cs typeface="Roboto"/>
              </a:rPr>
              <a:t>решения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55" dirty="0">
                <a:solidFill>
                  <a:srgbClr val="040707"/>
                </a:solidFill>
                <a:latin typeface="Roboto"/>
                <a:cs typeface="Roboto"/>
              </a:rPr>
              <a:t>суда</a:t>
            </a:r>
            <a:r>
              <a:rPr sz="2300" b="1" spc="7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45" dirty="0">
                <a:solidFill>
                  <a:srgbClr val="040707"/>
                </a:solidFill>
                <a:latin typeface="Roboto"/>
                <a:cs typeface="Roboto"/>
              </a:rPr>
              <a:t>первой</a:t>
            </a:r>
            <a:r>
              <a:rPr sz="2300" b="1" spc="7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35" dirty="0">
                <a:solidFill>
                  <a:srgbClr val="040707"/>
                </a:solidFill>
                <a:latin typeface="Roboto"/>
                <a:cs typeface="Roboto"/>
              </a:rPr>
              <a:t>инстанции</a:t>
            </a:r>
            <a:endParaRPr sz="23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4836" y="3880539"/>
            <a:ext cx="87338" cy="873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4836" y="5563793"/>
            <a:ext cx="87338" cy="873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70823" y="2781518"/>
            <a:ext cx="6496050" cy="4534535"/>
          </a:xfrm>
          <a:prstGeom prst="rect">
            <a:avLst/>
          </a:prstGeom>
        </p:spPr>
        <p:txBody>
          <a:bodyPr vert="horz" wrap="square" lIns="0" tIns="283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30"/>
              </a:spcBef>
            </a:pPr>
            <a:r>
              <a:rPr sz="3100" spc="515" dirty="0">
                <a:solidFill>
                  <a:srgbClr val="DF5C23"/>
                </a:solidFill>
                <a:latin typeface="Tahoma"/>
                <a:cs typeface="Tahoma"/>
              </a:rPr>
              <a:t>СУД</a:t>
            </a:r>
            <a:r>
              <a:rPr sz="3100" spc="40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3100" spc="705" dirty="0">
                <a:solidFill>
                  <a:srgbClr val="DF5C23"/>
                </a:solidFill>
                <a:latin typeface="Tahoma"/>
                <a:cs typeface="Tahoma"/>
              </a:rPr>
              <a:t>ПЕРВОЙ</a:t>
            </a:r>
            <a:r>
              <a:rPr sz="3100" spc="405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3100" spc="575" dirty="0">
                <a:solidFill>
                  <a:srgbClr val="DF5C23"/>
                </a:solidFill>
                <a:latin typeface="Tahoma"/>
                <a:cs typeface="Tahoma"/>
              </a:rPr>
              <a:t>ИНСТАНЦИИ:</a:t>
            </a:r>
            <a:endParaRPr sz="3100">
              <a:latin typeface="Tahoma"/>
              <a:cs typeface="Tahoma"/>
            </a:endParaRPr>
          </a:p>
          <a:p>
            <a:pPr marL="432434" marR="6985">
              <a:lnSpc>
                <a:spcPct val="115999"/>
              </a:lnSpc>
              <a:spcBef>
                <a:spcPts val="1080"/>
              </a:spcBef>
            </a:pPr>
            <a:r>
              <a:rPr sz="2200" spc="220" dirty="0">
                <a:solidFill>
                  <a:srgbClr val="040707"/>
                </a:solidFill>
                <a:latin typeface="Tahoma"/>
                <a:cs typeface="Tahoma"/>
              </a:rPr>
              <a:t>Рассматривается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00" spc="245" dirty="0">
                <a:solidFill>
                  <a:srgbClr val="040707"/>
                </a:solidFill>
                <a:latin typeface="Tahoma"/>
                <a:cs typeface="Tahoma"/>
              </a:rPr>
              <a:t>срок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не более 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3 </a:t>
            </a:r>
            <a:r>
              <a:rPr sz="22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месяцев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50" dirty="0">
                <a:solidFill>
                  <a:srgbClr val="040707"/>
                </a:solidFill>
                <a:latin typeface="Tahoma"/>
                <a:cs typeface="Tahoma"/>
              </a:rPr>
              <a:t>(может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45" dirty="0">
                <a:solidFill>
                  <a:srgbClr val="040707"/>
                </a:solidFill>
                <a:latin typeface="Tahoma"/>
                <a:cs typeface="Tahoma"/>
              </a:rPr>
              <a:t>быть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продлен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по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делам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особой </a:t>
            </a:r>
            <a:r>
              <a:rPr sz="2200" spc="220" dirty="0">
                <a:solidFill>
                  <a:srgbClr val="040707"/>
                </a:solidFill>
                <a:latin typeface="Tahoma"/>
                <a:cs typeface="Tahoma"/>
              </a:rPr>
              <a:t>сложности дополнительно </a:t>
            </a:r>
            <a:r>
              <a:rPr sz="2200" spc="195" dirty="0">
                <a:solidFill>
                  <a:srgbClr val="040707"/>
                </a:solidFill>
                <a:latin typeface="Tahoma"/>
                <a:cs typeface="Tahoma"/>
              </a:rPr>
              <a:t>на 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3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35" dirty="0">
                <a:solidFill>
                  <a:srgbClr val="040707"/>
                </a:solidFill>
                <a:latin typeface="Tahoma"/>
                <a:cs typeface="Tahoma"/>
              </a:rPr>
              <a:t>месяца);</a:t>
            </a:r>
            <a:endParaRPr sz="2200">
              <a:latin typeface="Tahoma"/>
              <a:cs typeface="Tahoma"/>
            </a:endParaRPr>
          </a:p>
          <a:p>
            <a:pPr marL="432434" marR="123189">
              <a:lnSpc>
                <a:spcPct val="115999"/>
              </a:lnSpc>
              <a:spcBef>
                <a:spcPts val="1000"/>
              </a:spcBef>
            </a:pPr>
            <a:r>
              <a:rPr sz="2200" spc="280" dirty="0">
                <a:solidFill>
                  <a:srgbClr val="040707"/>
                </a:solidFill>
                <a:latin typeface="Tahoma"/>
                <a:cs typeface="Tahoma"/>
              </a:rPr>
              <a:t>Решение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60" dirty="0">
                <a:solidFill>
                  <a:srgbClr val="040707"/>
                </a:solidFill>
                <a:latin typeface="Tahoma"/>
                <a:cs typeface="Tahoma"/>
              </a:rPr>
              <a:t>вступает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15" dirty="0">
                <a:solidFill>
                  <a:srgbClr val="040707"/>
                </a:solidFill>
                <a:latin typeface="Tahoma"/>
                <a:cs typeface="Tahoma"/>
              </a:rPr>
              <a:t>силу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по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истечении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срока </a:t>
            </a:r>
            <a:r>
              <a:rPr sz="2200" spc="190" dirty="0">
                <a:solidFill>
                  <a:srgbClr val="040707"/>
                </a:solidFill>
                <a:latin typeface="Tahoma"/>
                <a:cs typeface="Tahoma"/>
              </a:rPr>
              <a:t>для его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обжалования </a:t>
            </a:r>
            <a:r>
              <a:rPr sz="2200" spc="170" dirty="0">
                <a:solidFill>
                  <a:srgbClr val="040707"/>
                </a:solidFill>
                <a:latin typeface="Tahoma"/>
                <a:cs typeface="Tahoma"/>
              </a:rPr>
              <a:t>(если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оно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не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15" dirty="0">
                <a:solidFill>
                  <a:srgbClr val="040707"/>
                </a:solidFill>
                <a:latin typeface="Tahoma"/>
                <a:cs typeface="Tahoma"/>
              </a:rPr>
              <a:t>было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95" dirty="0">
                <a:solidFill>
                  <a:srgbClr val="040707"/>
                </a:solidFill>
                <a:latin typeface="Tahoma"/>
                <a:cs typeface="Tahoma"/>
              </a:rPr>
              <a:t>обжаловано)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040707"/>
                </a:solidFill>
                <a:latin typeface="Tahoma"/>
                <a:cs typeface="Tahoma"/>
              </a:rPr>
              <a:t>-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040707"/>
                </a:solidFill>
                <a:latin typeface="Tahoma"/>
                <a:cs typeface="Tahoma"/>
              </a:rPr>
              <a:t>2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45" dirty="0">
                <a:solidFill>
                  <a:srgbClr val="040707"/>
                </a:solidFill>
                <a:latin typeface="Tahoma"/>
                <a:cs typeface="Tahoma"/>
              </a:rPr>
              <a:t>месяца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со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0" dirty="0">
                <a:solidFill>
                  <a:srgbClr val="040707"/>
                </a:solidFill>
                <a:latin typeface="Tahoma"/>
                <a:cs typeface="Tahoma"/>
              </a:rPr>
              <a:t>дня </a:t>
            </a:r>
            <a:r>
              <a:rPr sz="2200" spc="-6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вынесения </a:t>
            </a: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судом </a:t>
            </a:r>
            <a:r>
              <a:rPr sz="2200" spc="270" dirty="0">
                <a:solidFill>
                  <a:srgbClr val="040707"/>
                </a:solidFill>
                <a:latin typeface="Tahoma"/>
                <a:cs typeface="Tahoma"/>
              </a:rPr>
              <a:t>решения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00" spc="16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4" dirty="0">
                <a:solidFill>
                  <a:srgbClr val="040707"/>
                </a:solidFill>
                <a:latin typeface="Tahoma"/>
                <a:cs typeface="Tahoma"/>
              </a:rPr>
              <a:t>окончательной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65" dirty="0">
                <a:solidFill>
                  <a:srgbClr val="040707"/>
                </a:solidFill>
                <a:latin typeface="Tahoma"/>
                <a:cs typeface="Tahoma"/>
              </a:rPr>
              <a:t>форме.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5983" y="3910773"/>
            <a:ext cx="87403" cy="874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5983" y="5205939"/>
            <a:ext cx="87403" cy="874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5983" y="6501104"/>
            <a:ext cx="87403" cy="874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5983" y="7406926"/>
            <a:ext cx="87403" cy="874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564981" y="3052359"/>
            <a:ext cx="8643620" cy="571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484" dirty="0">
                <a:solidFill>
                  <a:srgbClr val="DF5C23"/>
                </a:solidFill>
                <a:latin typeface="Tahoma"/>
                <a:cs typeface="Tahoma"/>
              </a:rPr>
              <a:t>СУД</a:t>
            </a:r>
            <a:r>
              <a:rPr sz="2950" spc="39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950" spc="665" dirty="0">
                <a:solidFill>
                  <a:srgbClr val="DF5C23"/>
                </a:solidFill>
                <a:latin typeface="Tahoma"/>
                <a:cs typeface="Tahoma"/>
              </a:rPr>
              <a:t>АПЕЛЛЯЦИОННОЙ</a:t>
            </a:r>
            <a:r>
              <a:rPr sz="2950" spc="395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950" spc="545" dirty="0">
                <a:solidFill>
                  <a:srgbClr val="DF5C23"/>
                </a:solidFill>
                <a:latin typeface="Tahoma"/>
                <a:cs typeface="Tahoma"/>
              </a:rPr>
              <a:t>ИНСТАНЦИИ:</a:t>
            </a:r>
            <a:endParaRPr sz="2950">
              <a:latin typeface="Tahoma"/>
              <a:cs typeface="Tahoma"/>
            </a:endParaRPr>
          </a:p>
          <a:p>
            <a:pPr marL="359410" marR="789305">
              <a:lnSpc>
                <a:spcPct val="116100"/>
              </a:lnSpc>
              <a:spcBef>
                <a:spcPts val="1495"/>
              </a:spcBef>
            </a:pP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Апелляционная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0" dirty="0">
                <a:solidFill>
                  <a:srgbClr val="040707"/>
                </a:solidFill>
                <a:latin typeface="Tahoma"/>
                <a:cs typeface="Tahoma"/>
              </a:rPr>
              <a:t>жалоба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95" dirty="0">
                <a:solidFill>
                  <a:srgbClr val="040707"/>
                </a:solidFill>
                <a:latin typeface="Tahoma"/>
                <a:cs typeface="Tahoma"/>
              </a:rPr>
              <a:t>на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75" dirty="0">
                <a:solidFill>
                  <a:srgbClr val="040707"/>
                </a:solidFill>
                <a:latin typeface="Tahoma"/>
                <a:cs typeface="Tahoma"/>
              </a:rPr>
              <a:t>решение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85" dirty="0">
                <a:solidFill>
                  <a:srgbClr val="040707"/>
                </a:solidFill>
                <a:latin typeface="Tahoma"/>
                <a:cs typeface="Tahoma"/>
              </a:rPr>
              <a:t>суда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5" dirty="0">
                <a:solidFill>
                  <a:srgbClr val="040707"/>
                </a:solidFill>
                <a:latin typeface="Tahoma"/>
                <a:cs typeface="Tahoma"/>
              </a:rPr>
              <a:t>первой </a:t>
            </a:r>
            <a:r>
              <a:rPr sz="2200" spc="-6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инстанции </a:t>
            </a:r>
            <a:r>
              <a:rPr sz="2200" spc="200" dirty="0">
                <a:solidFill>
                  <a:srgbClr val="040707"/>
                </a:solidFill>
                <a:latin typeface="Tahoma"/>
                <a:cs typeface="Tahoma"/>
              </a:rPr>
              <a:t>подается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00" spc="200" dirty="0">
                <a:solidFill>
                  <a:srgbClr val="040707"/>
                </a:solidFill>
                <a:latin typeface="Tahoma"/>
                <a:cs typeface="Tahoma"/>
              </a:rPr>
              <a:t>течение </a:t>
            </a:r>
            <a:r>
              <a:rPr sz="2200" spc="25" dirty="0">
                <a:solidFill>
                  <a:srgbClr val="040707"/>
                </a:solidFill>
                <a:latin typeface="Tahoma"/>
                <a:cs typeface="Tahoma"/>
              </a:rPr>
              <a:t>2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месяцев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со </a:t>
            </a:r>
            <a:r>
              <a:rPr sz="2200" spc="220" dirty="0">
                <a:solidFill>
                  <a:srgbClr val="040707"/>
                </a:solidFill>
                <a:latin typeface="Tahoma"/>
                <a:cs typeface="Tahoma"/>
              </a:rPr>
              <a:t>дня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вынесения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75" dirty="0">
                <a:solidFill>
                  <a:srgbClr val="040707"/>
                </a:solidFill>
                <a:latin typeface="Tahoma"/>
                <a:cs typeface="Tahoma"/>
              </a:rPr>
              <a:t>решения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4" dirty="0">
                <a:solidFill>
                  <a:srgbClr val="040707"/>
                </a:solidFill>
                <a:latin typeface="Tahoma"/>
                <a:cs typeface="Tahoma"/>
              </a:rPr>
              <a:t>окончательной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50" dirty="0">
                <a:solidFill>
                  <a:srgbClr val="040707"/>
                </a:solidFill>
                <a:latin typeface="Tahoma"/>
                <a:cs typeface="Tahoma"/>
              </a:rPr>
              <a:t>форме;</a:t>
            </a:r>
            <a:endParaRPr sz="2200">
              <a:latin typeface="Tahoma"/>
              <a:cs typeface="Tahoma"/>
            </a:endParaRPr>
          </a:p>
          <a:p>
            <a:pPr marL="359410" marR="5080">
              <a:lnSpc>
                <a:spcPct val="116100"/>
              </a:lnSpc>
              <a:spcBef>
                <a:spcPts val="1000"/>
              </a:spcBef>
            </a:pP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Апелляционная </a:t>
            </a:r>
            <a:r>
              <a:rPr sz="2200" spc="200" dirty="0">
                <a:solidFill>
                  <a:srgbClr val="040707"/>
                </a:solidFill>
                <a:latin typeface="Tahoma"/>
                <a:cs typeface="Tahoma"/>
              </a:rPr>
              <a:t>жалоба </a:t>
            </a:r>
            <a:r>
              <a:rPr sz="2200" spc="220" dirty="0">
                <a:solidFill>
                  <a:srgbClr val="040707"/>
                </a:solidFill>
                <a:latin typeface="Tahoma"/>
                <a:cs typeface="Tahoma"/>
              </a:rPr>
              <a:t>рассматривается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судом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00" spc="16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срок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не более 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3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месяцев </a:t>
            </a:r>
            <a:r>
              <a:rPr sz="2200" spc="150" dirty="0">
                <a:solidFill>
                  <a:srgbClr val="040707"/>
                </a:solidFill>
                <a:latin typeface="Tahoma"/>
                <a:cs typeface="Tahoma"/>
              </a:rPr>
              <a:t>(может </a:t>
            </a:r>
            <a:r>
              <a:rPr sz="2200" spc="145" dirty="0">
                <a:solidFill>
                  <a:srgbClr val="040707"/>
                </a:solidFill>
                <a:latin typeface="Tahoma"/>
                <a:cs typeface="Tahoma"/>
              </a:rPr>
              <a:t>быть </a:t>
            </a:r>
            <a:r>
              <a:rPr sz="2200" spc="254" dirty="0">
                <a:solidFill>
                  <a:srgbClr val="040707"/>
                </a:solidFill>
                <a:latin typeface="Tahoma"/>
                <a:cs typeface="Tahoma"/>
              </a:rPr>
              <a:t>продлен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по </a:t>
            </a:r>
            <a:r>
              <a:rPr sz="2200" spc="24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делам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особой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0" dirty="0">
                <a:solidFill>
                  <a:srgbClr val="040707"/>
                </a:solidFill>
                <a:latin typeface="Tahoma"/>
                <a:cs typeface="Tahoma"/>
              </a:rPr>
              <a:t>сложности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дополнительно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95" dirty="0">
                <a:solidFill>
                  <a:srgbClr val="040707"/>
                </a:solidFill>
                <a:latin typeface="Tahoma"/>
                <a:cs typeface="Tahoma"/>
              </a:rPr>
              <a:t>на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040707"/>
                </a:solidFill>
                <a:latin typeface="Tahoma"/>
                <a:cs typeface="Tahoma"/>
              </a:rPr>
              <a:t>3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35" dirty="0">
                <a:solidFill>
                  <a:srgbClr val="040707"/>
                </a:solidFill>
                <a:latin typeface="Tahoma"/>
                <a:cs typeface="Tahoma"/>
              </a:rPr>
              <a:t>месяца);</a:t>
            </a:r>
            <a:endParaRPr sz="2200">
              <a:latin typeface="Tahoma"/>
              <a:cs typeface="Tahoma"/>
            </a:endParaRPr>
          </a:p>
          <a:p>
            <a:pPr marL="359410" marR="311150">
              <a:lnSpc>
                <a:spcPct val="116100"/>
              </a:lnSpc>
              <a:spcBef>
                <a:spcPts val="1000"/>
              </a:spcBef>
            </a:pPr>
            <a:r>
              <a:rPr sz="2200" spc="215" dirty="0">
                <a:solidFill>
                  <a:srgbClr val="040707"/>
                </a:solidFill>
                <a:latin typeface="Tahoma"/>
                <a:cs typeface="Tahoma"/>
              </a:rPr>
              <a:t>Государственная</a:t>
            </a:r>
            <a:r>
              <a:rPr sz="22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пошлина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50" dirty="0">
                <a:solidFill>
                  <a:srgbClr val="040707"/>
                </a:solidFill>
                <a:latin typeface="Tahoma"/>
                <a:cs typeface="Tahoma"/>
              </a:rPr>
              <a:t>за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50" dirty="0">
                <a:solidFill>
                  <a:srgbClr val="040707"/>
                </a:solidFill>
                <a:latin typeface="Tahoma"/>
                <a:cs typeface="Tahoma"/>
              </a:rPr>
              <a:t>рассмотрение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4" dirty="0">
                <a:solidFill>
                  <a:srgbClr val="040707"/>
                </a:solidFill>
                <a:latin typeface="Tahoma"/>
                <a:cs typeface="Tahoma"/>
              </a:rPr>
              <a:t>жалобы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не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60" dirty="0">
                <a:solidFill>
                  <a:srgbClr val="040707"/>
                </a:solidFill>
                <a:latin typeface="Tahoma"/>
                <a:cs typeface="Tahoma"/>
              </a:rPr>
              <a:t>взимается;</a:t>
            </a:r>
            <a:endParaRPr sz="2200">
              <a:latin typeface="Tahoma"/>
              <a:cs typeface="Tahoma"/>
            </a:endParaRPr>
          </a:p>
          <a:p>
            <a:pPr marL="359410" marR="404495">
              <a:lnSpc>
                <a:spcPct val="116100"/>
              </a:lnSpc>
              <a:spcBef>
                <a:spcPts val="1005"/>
              </a:spcBef>
            </a:pPr>
            <a:r>
              <a:rPr sz="2200" spc="235" dirty="0">
                <a:solidFill>
                  <a:srgbClr val="040707"/>
                </a:solidFill>
                <a:latin typeface="Tahoma"/>
                <a:cs typeface="Tahoma"/>
              </a:rPr>
              <a:t>Постановление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60" dirty="0">
                <a:solidFill>
                  <a:srgbClr val="040707"/>
                </a:solidFill>
                <a:latin typeface="Tahoma"/>
                <a:cs typeface="Tahoma"/>
              </a:rPr>
              <a:t>вступает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15" dirty="0">
                <a:solidFill>
                  <a:srgbClr val="040707"/>
                </a:solidFill>
                <a:latin typeface="Tahoma"/>
                <a:cs typeface="Tahoma"/>
              </a:rPr>
              <a:t>силу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по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истечении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9" dirty="0">
                <a:solidFill>
                  <a:srgbClr val="040707"/>
                </a:solidFill>
                <a:latin typeface="Tahoma"/>
                <a:cs typeface="Tahoma"/>
              </a:rPr>
              <a:t>срока </a:t>
            </a:r>
            <a:r>
              <a:rPr sz="2200" spc="-6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90" dirty="0">
                <a:solidFill>
                  <a:srgbClr val="040707"/>
                </a:solidFill>
                <a:latin typeface="Tahoma"/>
                <a:cs typeface="Tahoma"/>
              </a:rPr>
              <a:t>для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90" dirty="0">
                <a:solidFill>
                  <a:srgbClr val="040707"/>
                </a:solidFill>
                <a:latin typeface="Tahoma"/>
                <a:cs typeface="Tahoma"/>
              </a:rPr>
              <a:t>его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обжалования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70" dirty="0">
                <a:solidFill>
                  <a:srgbClr val="040707"/>
                </a:solidFill>
                <a:latin typeface="Tahoma"/>
                <a:cs typeface="Tahoma"/>
              </a:rPr>
              <a:t>(если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не</a:t>
            </a:r>
            <a:r>
              <a:rPr sz="22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15" dirty="0">
                <a:solidFill>
                  <a:srgbClr val="040707"/>
                </a:solidFill>
                <a:latin typeface="Tahoma"/>
                <a:cs typeface="Tahoma"/>
              </a:rPr>
              <a:t>было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95" dirty="0">
                <a:solidFill>
                  <a:srgbClr val="040707"/>
                </a:solidFill>
                <a:latin typeface="Tahoma"/>
                <a:cs typeface="Tahoma"/>
              </a:rPr>
              <a:t>обжаловано)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040707"/>
                </a:solidFill>
                <a:latin typeface="Tahoma"/>
                <a:cs typeface="Tahoma"/>
              </a:rPr>
              <a:t>-</a:t>
            </a:r>
            <a:r>
              <a:rPr sz="22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-440" dirty="0">
                <a:solidFill>
                  <a:srgbClr val="040707"/>
                </a:solidFill>
                <a:latin typeface="Tahoma"/>
                <a:cs typeface="Tahoma"/>
              </a:rPr>
              <a:t>1 </a:t>
            </a:r>
            <a:r>
              <a:rPr sz="2200" spc="-434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60" dirty="0">
                <a:solidFill>
                  <a:srgbClr val="040707"/>
                </a:solidFill>
                <a:latin typeface="Tahoma"/>
                <a:cs typeface="Tahoma"/>
              </a:rPr>
              <a:t>месяц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со </a:t>
            </a:r>
            <a:r>
              <a:rPr sz="2200" spc="220" dirty="0">
                <a:solidFill>
                  <a:srgbClr val="040707"/>
                </a:solidFill>
                <a:latin typeface="Tahoma"/>
                <a:cs typeface="Tahoma"/>
              </a:rPr>
              <a:t>дня </a:t>
            </a:r>
            <a:r>
              <a:rPr sz="2200" spc="240" dirty="0">
                <a:solidFill>
                  <a:srgbClr val="040707"/>
                </a:solidFill>
                <a:latin typeface="Tahoma"/>
                <a:cs typeface="Tahoma"/>
              </a:rPr>
              <a:t>вынесения судом </a:t>
            </a:r>
            <a:r>
              <a:rPr sz="2200" spc="225" dirty="0">
                <a:solidFill>
                  <a:srgbClr val="040707"/>
                </a:solidFill>
                <a:latin typeface="Tahoma"/>
                <a:cs typeface="Tahoma"/>
              </a:rPr>
              <a:t>постановления </a:t>
            </a:r>
            <a:r>
              <a:rPr sz="2200" spc="15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00" spc="16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204" dirty="0">
                <a:solidFill>
                  <a:srgbClr val="040707"/>
                </a:solidFill>
                <a:latin typeface="Tahoma"/>
                <a:cs typeface="Tahoma"/>
              </a:rPr>
              <a:t>окончательной</a:t>
            </a:r>
            <a:r>
              <a:rPr sz="22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00" spc="165" dirty="0">
                <a:solidFill>
                  <a:srgbClr val="040707"/>
                </a:solidFill>
                <a:latin typeface="Tahoma"/>
                <a:cs typeface="Tahoma"/>
              </a:rPr>
              <a:t>форме.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8700" y="2789011"/>
            <a:ext cx="16021050" cy="38100"/>
          </a:xfrm>
          <a:custGeom>
            <a:avLst/>
            <a:gdLst/>
            <a:ahLst/>
            <a:cxnLst/>
            <a:rect l="l" t="t" r="r" b="b"/>
            <a:pathLst>
              <a:path w="16021050" h="38100">
                <a:moveTo>
                  <a:pt x="16021048" y="38099"/>
                </a:moveTo>
                <a:lnTo>
                  <a:pt x="0" y="38099"/>
                </a:lnTo>
                <a:lnTo>
                  <a:pt x="0" y="0"/>
                </a:lnTo>
                <a:lnTo>
                  <a:pt x="16021048" y="0"/>
                </a:lnTo>
                <a:lnTo>
                  <a:pt x="16021048" y="38099"/>
                </a:lnTo>
                <a:close/>
              </a:path>
            </a:pathLst>
          </a:custGeom>
          <a:solidFill>
            <a:srgbClr val="040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945912"/>
            <a:ext cx="18288000" cy="1341120"/>
          </a:xfrm>
          <a:custGeom>
            <a:avLst/>
            <a:gdLst/>
            <a:ahLst/>
            <a:cxnLst/>
            <a:rect l="l" t="t" r="r" b="b"/>
            <a:pathLst>
              <a:path w="18288000" h="1341120">
                <a:moveTo>
                  <a:pt x="18287998" y="1341086"/>
                </a:moveTo>
                <a:lnTo>
                  <a:pt x="0" y="1341086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341086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5292" y="498506"/>
            <a:ext cx="16570960" cy="206375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6990080" marR="5080" indent="-6978015">
              <a:lnSpc>
                <a:spcPts val="7650"/>
              </a:lnSpc>
              <a:spcBef>
                <a:spcPts val="950"/>
              </a:spcBef>
            </a:pPr>
            <a:r>
              <a:rPr sz="7000" spc="55" dirty="0">
                <a:latin typeface="Constantia"/>
                <a:cs typeface="Constantia"/>
              </a:rPr>
              <a:t>Обжалование</a:t>
            </a:r>
            <a:r>
              <a:rPr sz="7000" spc="-130" dirty="0">
                <a:latin typeface="Constantia"/>
                <a:cs typeface="Constantia"/>
              </a:rPr>
              <a:t> </a:t>
            </a:r>
            <a:r>
              <a:rPr sz="7000" spc="165" dirty="0">
                <a:latin typeface="Constantia"/>
                <a:cs typeface="Constantia"/>
              </a:rPr>
              <a:t>результатов</a:t>
            </a:r>
            <a:r>
              <a:rPr sz="7000" spc="-130" dirty="0">
                <a:latin typeface="Constantia"/>
                <a:cs typeface="Constantia"/>
              </a:rPr>
              <a:t> </a:t>
            </a:r>
            <a:r>
              <a:rPr sz="7000" spc="50" dirty="0">
                <a:latin typeface="Constantia"/>
                <a:cs typeface="Constantia"/>
              </a:rPr>
              <a:t>проверки </a:t>
            </a:r>
            <a:r>
              <a:rPr sz="7000" spc="-1660" dirty="0">
                <a:latin typeface="Constantia"/>
                <a:cs typeface="Constantia"/>
              </a:rPr>
              <a:t> </a:t>
            </a:r>
            <a:r>
              <a:rPr sz="7000" spc="250" dirty="0">
                <a:latin typeface="Constantia"/>
                <a:cs typeface="Constantia"/>
              </a:rPr>
              <a:t>в</a:t>
            </a:r>
            <a:r>
              <a:rPr sz="7000" spc="-120" dirty="0">
                <a:latin typeface="Constantia"/>
                <a:cs typeface="Constantia"/>
              </a:rPr>
              <a:t> </a:t>
            </a:r>
            <a:r>
              <a:rPr sz="7000" spc="-20" dirty="0">
                <a:latin typeface="Constantia"/>
                <a:cs typeface="Constantia"/>
              </a:rPr>
              <a:t>суде</a:t>
            </a:r>
            <a:endParaRPr sz="7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9188" y="3911718"/>
            <a:ext cx="85725" cy="857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9188" y="5026143"/>
            <a:ext cx="85725" cy="85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9188" y="5769093"/>
            <a:ext cx="85725" cy="85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9188" y="7254993"/>
            <a:ext cx="85725" cy="857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9188" y="7997943"/>
            <a:ext cx="85725" cy="857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86101" y="2878234"/>
            <a:ext cx="12484100" cy="6062980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R="366395" algn="ctr">
              <a:lnSpc>
                <a:spcPct val="100000"/>
              </a:lnSpc>
              <a:spcBef>
                <a:spcPts val="2065"/>
              </a:spcBef>
            </a:pPr>
            <a:r>
              <a:rPr sz="3000" spc="495" dirty="0">
                <a:solidFill>
                  <a:srgbClr val="DF5C23"/>
                </a:solidFill>
                <a:latin typeface="Tahoma"/>
                <a:cs typeface="Tahoma"/>
              </a:rPr>
              <a:t>СУД</a:t>
            </a:r>
            <a:r>
              <a:rPr sz="3000" spc="405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3000" spc="670" dirty="0">
                <a:solidFill>
                  <a:srgbClr val="DF5C23"/>
                </a:solidFill>
                <a:latin typeface="Tahoma"/>
                <a:cs typeface="Tahoma"/>
              </a:rPr>
              <a:t>КАССАЦИОННОЙ</a:t>
            </a:r>
            <a:r>
              <a:rPr sz="3000" spc="409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3000" spc="555" dirty="0">
                <a:solidFill>
                  <a:srgbClr val="DF5C23"/>
                </a:solidFill>
                <a:latin typeface="Tahoma"/>
                <a:cs typeface="Tahoma"/>
              </a:rPr>
              <a:t>ИНСТАНЦИИ:</a:t>
            </a:r>
            <a:endParaRPr sz="300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  <a:spcBef>
                <a:spcPts val="1015"/>
              </a:spcBef>
            </a:pPr>
            <a:r>
              <a:rPr sz="2100" spc="240" dirty="0">
                <a:solidFill>
                  <a:srgbClr val="040707"/>
                </a:solidFill>
                <a:latin typeface="Tahoma"/>
                <a:cs typeface="Tahoma"/>
              </a:rPr>
              <a:t>Кассационная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04" dirty="0">
                <a:solidFill>
                  <a:srgbClr val="040707"/>
                </a:solidFill>
                <a:latin typeface="Tahoma"/>
                <a:cs typeface="Tahoma"/>
              </a:rPr>
              <a:t>жалоба</a:t>
            </a:r>
            <a:r>
              <a:rPr sz="210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00" dirty="0">
                <a:solidFill>
                  <a:srgbClr val="040707"/>
                </a:solidFill>
                <a:latin typeface="Tahoma"/>
                <a:cs typeface="Tahoma"/>
              </a:rPr>
              <a:t>подается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00" dirty="0">
                <a:solidFill>
                  <a:srgbClr val="040707"/>
                </a:solidFill>
                <a:latin typeface="Tahoma"/>
                <a:cs typeface="Tahoma"/>
              </a:rPr>
              <a:t>на</a:t>
            </a:r>
            <a:r>
              <a:rPr sz="210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29" dirty="0">
                <a:solidFill>
                  <a:srgbClr val="040707"/>
                </a:solidFill>
                <a:latin typeface="Tahoma"/>
                <a:cs typeface="Tahoma"/>
              </a:rPr>
              <a:t>постановление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85" dirty="0">
                <a:solidFill>
                  <a:srgbClr val="040707"/>
                </a:solidFill>
                <a:latin typeface="Tahoma"/>
                <a:cs typeface="Tahoma"/>
              </a:rPr>
              <a:t>суда</a:t>
            </a:r>
            <a:r>
              <a:rPr sz="210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50" dirty="0">
                <a:solidFill>
                  <a:srgbClr val="040707"/>
                </a:solidFill>
                <a:latin typeface="Tahoma"/>
                <a:cs typeface="Tahoma"/>
              </a:rPr>
              <a:t>апелляционной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45" dirty="0">
                <a:solidFill>
                  <a:srgbClr val="040707"/>
                </a:solidFill>
                <a:latin typeface="Tahoma"/>
                <a:cs typeface="Tahoma"/>
              </a:rPr>
              <a:t>инстанции</a:t>
            </a:r>
            <a:r>
              <a:rPr sz="210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6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100" spc="-6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00" dirty="0">
                <a:solidFill>
                  <a:srgbClr val="040707"/>
                </a:solidFill>
                <a:latin typeface="Tahoma"/>
                <a:cs typeface="Tahoma"/>
              </a:rPr>
              <a:t>течение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-409" dirty="0">
                <a:solidFill>
                  <a:srgbClr val="040707"/>
                </a:solidFill>
                <a:latin typeface="Tahoma"/>
                <a:cs typeface="Tahoma"/>
              </a:rPr>
              <a:t>1</a:t>
            </a:r>
            <a:r>
              <a:rPr sz="2100" spc="-23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45" dirty="0">
                <a:solidFill>
                  <a:srgbClr val="040707"/>
                </a:solidFill>
                <a:latin typeface="Tahoma"/>
                <a:cs typeface="Tahoma"/>
              </a:rPr>
              <a:t>месяца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00" dirty="0">
                <a:solidFill>
                  <a:srgbClr val="040707"/>
                </a:solidFill>
                <a:latin typeface="Tahoma"/>
                <a:cs typeface="Tahoma"/>
              </a:rPr>
              <a:t>с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35" dirty="0">
                <a:solidFill>
                  <a:srgbClr val="040707"/>
                </a:solidFill>
                <a:latin typeface="Tahoma"/>
                <a:cs typeface="Tahoma"/>
              </a:rPr>
              <a:t>момента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45" dirty="0">
                <a:solidFill>
                  <a:srgbClr val="040707"/>
                </a:solidFill>
                <a:latin typeface="Tahoma"/>
                <a:cs typeface="Tahoma"/>
              </a:rPr>
              <a:t>вынесения</a:t>
            </a:r>
            <a:r>
              <a:rPr sz="21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95" dirty="0">
                <a:solidFill>
                  <a:srgbClr val="040707"/>
                </a:solidFill>
                <a:latin typeface="Tahoma"/>
                <a:cs typeface="Tahoma"/>
              </a:rPr>
              <a:t>его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65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10" dirty="0">
                <a:solidFill>
                  <a:srgbClr val="040707"/>
                </a:solidFill>
                <a:latin typeface="Tahoma"/>
                <a:cs typeface="Tahoma"/>
              </a:rPr>
              <a:t>окончательной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55" dirty="0">
                <a:solidFill>
                  <a:srgbClr val="040707"/>
                </a:solidFill>
                <a:latin typeface="Tahoma"/>
                <a:cs typeface="Tahoma"/>
              </a:rPr>
              <a:t>форме;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100" spc="240" dirty="0">
                <a:solidFill>
                  <a:srgbClr val="040707"/>
                </a:solidFill>
                <a:latin typeface="Tahoma"/>
                <a:cs typeface="Tahoma"/>
              </a:rPr>
              <a:t>Кассационная</a:t>
            </a:r>
            <a:r>
              <a:rPr sz="21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04" dirty="0">
                <a:solidFill>
                  <a:srgbClr val="040707"/>
                </a:solidFill>
                <a:latin typeface="Tahoma"/>
                <a:cs typeface="Tahoma"/>
              </a:rPr>
              <a:t>жалоба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20" dirty="0">
                <a:solidFill>
                  <a:srgbClr val="040707"/>
                </a:solidFill>
                <a:latin typeface="Tahoma"/>
                <a:cs typeface="Tahoma"/>
              </a:rPr>
              <a:t>рассматривается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40" dirty="0">
                <a:solidFill>
                  <a:srgbClr val="040707"/>
                </a:solidFill>
                <a:latin typeface="Tahoma"/>
                <a:cs typeface="Tahoma"/>
              </a:rPr>
              <a:t>судом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65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50" dirty="0">
                <a:solidFill>
                  <a:srgbClr val="040707"/>
                </a:solidFill>
                <a:latin typeface="Tahoma"/>
                <a:cs typeface="Tahoma"/>
              </a:rPr>
              <a:t>срок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29" dirty="0">
                <a:solidFill>
                  <a:srgbClr val="040707"/>
                </a:solidFill>
                <a:latin typeface="Tahoma"/>
                <a:cs typeface="Tahoma"/>
              </a:rPr>
              <a:t>не</a:t>
            </a:r>
            <a:r>
              <a:rPr sz="21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29" dirty="0">
                <a:solidFill>
                  <a:srgbClr val="040707"/>
                </a:solidFill>
                <a:latin typeface="Tahoma"/>
                <a:cs typeface="Tahoma"/>
              </a:rPr>
              <a:t>более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20" dirty="0">
                <a:solidFill>
                  <a:srgbClr val="040707"/>
                </a:solidFill>
                <a:latin typeface="Tahoma"/>
                <a:cs typeface="Tahoma"/>
              </a:rPr>
              <a:t>6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85" dirty="0">
                <a:solidFill>
                  <a:srgbClr val="040707"/>
                </a:solidFill>
                <a:latin typeface="Tahoma"/>
                <a:cs typeface="Tahoma"/>
              </a:rPr>
              <a:t>месяцев;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ahoma"/>
              <a:cs typeface="Tahoma"/>
            </a:endParaRPr>
          </a:p>
          <a:p>
            <a:pPr marL="12700" marR="758825">
              <a:lnSpc>
                <a:spcPct val="116100"/>
              </a:lnSpc>
            </a:pPr>
            <a:r>
              <a:rPr sz="2100" spc="190" dirty="0">
                <a:solidFill>
                  <a:srgbClr val="040707"/>
                </a:solidFill>
                <a:latin typeface="Tahoma"/>
                <a:cs typeface="Tahoma"/>
              </a:rPr>
              <a:t>За</a:t>
            </a:r>
            <a:r>
              <a:rPr sz="21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54" dirty="0">
                <a:solidFill>
                  <a:srgbClr val="040707"/>
                </a:solidFill>
                <a:latin typeface="Tahoma"/>
                <a:cs typeface="Tahoma"/>
              </a:rPr>
              <a:t>рассмотрение</a:t>
            </a:r>
            <a:r>
              <a:rPr sz="21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50" dirty="0">
                <a:solidFill>
                  <a:srgbClr val="040707"/>
                </a:solidFill>
                <a:latin typeface="Tahoma"/>
                <a:cs typeface="Tahoma"/>
              </a:rPr>
              <a:t>кассационной</a:t>
            </a:r>
            <a:r>
              <a:rPr sz="21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10" dirty="0">
                <a:solidFill>
                  <a:srgbClr val="040707"/>
                </a:solidFill>
                <a:latin typeface="Tahoma"/>
                <a:cs typeface="Tahoma"/>
              </a:rPr>
              <a:t>жалобы</a:t>
            </a:r>
            <a:r>
              <a:rPr sz="21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15" dirty="0">
                <a:solidFill>
                  <a:srgbClr val="040707"/>
                </a:solidFill>
                <a:latin typeface="Tahoma"/>
                <a:cs typeface="Tahoma"/>
              </a:rPr>
              <a:t>взимается</a:t>
            </a:r>
            <a:r>
              <a:rPr sz="21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15" dirty="0">
                <a:solidFill>
                  <a:srgbClr val="040707"/>
                </a:solidFill>
                <a:latin typeface="Tahoma"/>
                <a:cs typeface="Tahoma"/>
              </a:rPr>
              <a:t>государственная</a:t>
            </a:r>
            <a:r>
              <a:rPr sz="21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60" dirty="0">
                <a:solidFill>
                  <a:srgbClr val="040707"/>
                </a:solidFill>
                <a:latin typeface="Tahoma"/>
                <a:cs typeface="Tahoma"/>
              </a:rPr>
              <a:t>пошлина</a:t>
            </a:r>
            <a:r>
              <a:rPr sz="21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6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100" spc="-6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65" dirty="0">
                <a:solidFill>
                  <a:srgbClr val="040707"/>
                </a:solidFill>
                <a:latin typeface="Tahoma"/>
                <a:cs typeface="Tahoma"/>
              </a:rPr>
              <a:t>размере 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50% </a:t>
            </a:r>
            <a:r>
              <a:rPr sz="2100" spc="105" dirty="0">
                <a:solidFill>
                  <a:srgbClr val="040707"/>
                </a:solidFill>
                <a:latin typeface="Tahoma"/>
                <a:cs typeface="Tahoma"/>
              </a:rPr>
              <a:t>от </a:t>
            </a:r>
            <a:r>
              <a:rPr sz="2100" spc="254" dirty="0">
                <a:solidFill>
                  <a:srgbClr val="040707"/>
                </a:solidFill>
                <a:latin typeface="Tahoma"/>
                <a:cs typeface="Tahoma"/>
              </a:rPr>
              <a:t>размера </a:t>
            </a:r>
            <a:r>
              <a:rPr sz="2100" spc="215" dirty="0">
                <a:solidFill>
                  <a:srgbClr val="040707"/>
                </a:solidFill>
                <a:latin typeface="Tahoma"/>
                <a:cs typeface="Tahoma"/>
              </a:rPr>
              <a:t>госпошлины, </a:t>
            </a:r>
            <a:r>
              <a:rPr sz="2100" spc="225" dirty="0">
                <a:solidFill>
                  <a:srgbClr val="040707"/>
                </a:solidFill>
                <a:latin typeface="Tahoma"/>
                <a:cs typeface="Tahoma"/>
              </a:rPr>
              <a:t>подлежащего </a:t>
            </a:r>
            <a:r>
              <a:rPr sz="2100" spc="170" dirty="0">
                <a:solidFill>
                  <a:srgbClr val="040707"/>
                </a:solidFill>
                <a:latin typeface="Tahoma"/>
                <a:cs typeface="Tahoma"/>
              </a:rPr>
              <a:t>уплате </a:t>
            </a:r>
            <a:r>
              <a:rPr sz="2100" spc="16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100" spc="200" dirty="0">
                <a:solidFill>
                  <a:srgbClr val="040707"/>
                </a:solidFill>
                <a:latin typeface="Tahoma"/>
                <a:cs typeface="Tahoma"/>
              </a:rPr>
              <a:t>суде </a:t>
            </a:r>
            <a:r>
              <a:rPr sz="2100" spc="270" dirty="0">
                <a:solidFill>
                  <a:srgbClr val="040707"/>
                </a:solidFill>
                <a:latin typeface="Tahoma"/>
                <a:cs typeface="Tahoma"/>
              </a:rPr>
              <a:t>первой </a:t>
            </a:r>
            <a:r>
              <a:rPr sz="2100" spc="2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90" dirty="0">
                <a:solidFill>
                  <a:srgbClr val="040707"/>
                </a:solidFill>
                <a:latin typeface="Tahoma"/>
                <a:cs typeface="Tahoma"/>
              </a:rPr>
              <a:t>инстанции;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100" spc="235" dirty="0">
                <a:solidFill>
                  <a:srgbClr val="040707"/>
                </a:solidFill>
                <a:latin typeface="Tahoma"/>
                <a:cs typeface="Tahoma"/>
              </a:rPr>
              <a:t>Постановление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65" dirty="0">
                <a:solidFill>
                  <a:srgbClr val="040707"/>
                </a:solidFill>
                <a:latin typeface="Tahoma"/>
                <a:cs typeface="Tahoma"/>
              </a:rPr>
              <a:t>вступает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65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20" dirty="0">
                <a:solidFill>
                  <a:srgbClr val="040707"/>
                </a:solidFill>
                <a:latin typeface="Tahoma"/>
                <a:cs typeface="Tahoma"/>
              </a:rPr>
              <a:t>силу</a:t>
            </a:r>
            <a:r>
              <a:rPr sz="210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29" dirty="0">
                <a:solidFill>
                  <a:srgbClr val="040707"/>
                </a:solidFill>
                <a:latin typeface="Tahoma"/>
                <a:cs typeface="Tahoma"/>
              </a:rPr>
              <a:t>со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25" dirty="0">
                <a:solidFill>
                  <a:srgbClr val="040707"/>
                </a:solidFill>
                <a:latin typeface="Tahoma"/>
                <a:cs typeface="Tahoma"/>
              </a:rPr>
              <a:t>дня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95" dirty="0">
                <a:solidFill>
                  <a:srgbClr val="040707"/>
                </a:solidFill>
                <a:latin typeface="Tahoma"/>
                <a:cs typeface="Tahoma"/>
              </a:rPr>
              <a:t>его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85" dirty="0">
                <a:solidFill>
                  <a:srgbClr val="040707"/>
                </a:solidFill>
                <a:latin typeface="Tahoma"/>
                <a:cs typeface="Tahoma"/>
              </a:rPr>
              <a:t>оглашения;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ahoma"/>
              <a:cs typeface="Tahoma"/>
            </a:endParaRPr>
          </a:p>
          <a:p>
            <a:pPr marL="12700" marR="1223010">
              <a:lnSpc>
                <a:spcPct val="116100"/>
              </a:lnSpc>
            </a:pPr>
            <a:r>
              <a:rPr sz="2100" spc="235" dirty="0">
                <a:solidFill>
                  <a:srgbClr val="040707"/>
                </a:solidFill>
                <a:latin typeface="Tahoma"/>
                <a:cs typeface="Tahoma"/>
              </a:rPr>
              <a:t>Постановление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85" dirty="0">
                <a:solidFill>
                  <a:srgbClr val="040707"/>
                </a:solidFill>
                <a:latin typeface="Tahoma"/>
                <a:cs typeface="Tahoma"/>
              </a:rPr>
              <a:t>суда</a:t>
            </a:r>
            <a:r>
              <a:rPr sz="210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50" dirty="0">
                <a:solidFill>
                  <a:srgbClr val="040707"/>
                </a:solidFill>
                <a:latin typeface="Tahoma"/>
                <a:cs typeface="Tahoma"/>
              </a:rPr>
              <a:t>кассационной</a:t>
            </a:r>
            <a:r>
              <a:rPr sz="210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45" dirty="0">
                <a:solidFill>
                  <a:srgbClr val="040707"/>
                </a:solidFill>
                <a:latin typeface="Tahoma"/>
                <a:cs typeface="Tahoma"/>
              </a:rPr>
              <a:t>инстанции</a:t>
            </a:r>
            <a:r>
              <a:rPr sz="210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04" dirty="0">
                <a:solidFill>
                  <a:srgbClr val="040707"/>
                </a:solidFill>
                <a:latin typeface="Tahoma"/>
                <a:cs typeface="Tahoma"/>
              </a:rPr>
              <a:t>может</a:t>
            </a:r>
            <a:r>
              <a:rPr sz="210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50" dirty="0">
                <a:solidFill>
                  <a:srgbClr val="040707"/>
                </a:solidFill>
                <a:latin typeface="Tahoma"/>
                <a:cs typeface="Tahoma"/>
              </a:rPr>
              <a:t>быть</a:t>
            </a:r>
            <a:r>
              <a:rPr sz="210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54" dirty="0">
                <a:solidFill>
                  <a:srgbClr val="040707"/>
                </a:solidFill>
                <a:latin typeface="Tahoma"/>
                <a:cs typeface="Tahoma"/>
              </a:rPr>
              <a:t>пересмотрено</a:t>
            </a:r>
            <a:r>
              <a:rPr sz="210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45" dirty="0">
                <a:solidFill>
                  <a:srgbClr val="040707"/>
                </a:solidFill>
                <a:latin typeface="Tahoma"/>
                <a:cs typeface="Tahoma"/>
              </a:rPr>
              <a:t>по </a:t>
            </a:r>
            <a:r>
              <a:rPr sz="2100" spc="-64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29" dirty="0">
                <a:solidFill>
                  <a:srgbClr val="040707"/>
                </a:solidFill>
                <a:latin typeface="Tahoma"/>
                <a:cs typeface="Tahoma"/>
              </a:rPr>
              <a:t>представлению </a:t>
            </a:r>
            <a:r>
              <a:rPr sz="2100" spc="225" dirty="0">
                <a:solidFill>
                  <a:srgbClr val="040707"/>
                </a:solidFill>
                <a:latin typeface="Tahoma"/>
                <a:cs typeface="Tahoma"/>
              </a:rPr>
              <a:t>Председателя </a:t>
            </a:r>
            <a:r>
              <a:rPr sz="2100" spc="245" dirty="0">
                <a:solidFill>
                  <a:srgbClr val="040707"/>
                </a:solidFill>
                <a:latin typeface="Tahoma"/>
                <a:cs typeface="Tahoma"/>
              </a:rPr>
              <a:t>Верховного </a:t>
            </a:r>
            <a:r>
              <a:rPr sz="2100" spc="125" dirty="0">
                <a:solidFill>
                  <a:srgbClr val="040707"/>
                </a:solidFill>
                <a:latin typeface="Tahoma"/>
                <a:cs typeface="Tahoma"/>
              </a:rPr>
              <a:t>Суда, </a:t>
            </a:r>
            <a:r>
              <a:rPr sz="2100" spc="245" dirty="0">
                <a:solidFill>
                  <a:srgbClr val="040707"/>
                </a:solidFill>
                <a:latin typeface="Tahoma"/>
                <a:cs typeface="Tahoma"/>
              </a:rPr>
              <a:t>по </a:t>
            </a:r>
            <a:r>
              <a:rPr sz="2100" spc="190" dirty="0">
                <a:solidFill>
                  <a:srgbClr val="040707"/>
                </a:solidFill>
                <a:latin typeface="Tahoma"/>
                <a:cs typeface="Tahoma"/>
              </a:rPr>
              <a:t>протесту </a:t>
            </a:r>
            <a:r>
              <a:rPr sz="2100" spc="225" dirty="0">
                <a:solidFill>
                  <a:srgbClr val="040707"/>
                </a:solidFill>
                <a:latin typeface="Tahoma"/>
                <a:cs typeface="Tahoma"/>
              </a:rPr>
              <a:t>Генерального </a:t>
            </a:r>
            <a:r>
              <a:rPr sz="2100" spc="-64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70" dirty="0">
                <a:solidFill>
                  <a:srgbClr val="040707"/>
                </a:solidFill>
                <a:latin typeface="Tahoma"/>
                <a:cs typeface="Tahoma"/>
              </a:rPr>
              <a:t>Прокурора</a:t>
            </a:r>
            <a:r>
              <a:rPr sz="21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65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215" dirty="0">
                <a:solidFill>
                  <a:srgbClr val="040707"/>
                </a:solidFill>
                <a:latin typeface="Tahoma"/>
                <a:cs typeface="Tahoma"/>
              </a:rPr>
              <a:t>особых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70" dirty="0">
                <a:solidFill>
                  <a:srgbClr val="040707"/>
                </a:solidFill>
                <a:latin typeface="Tahoma"/>
                <a:cs typeface="Tahoma"/>
              </a:rPr>
              <a:t>случаях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-50" dirty="0">
                <a:solidFill>
                  <a:srgbClr val="040707"/>
                </a:solidFill>
                <a:latin typeface="Tahoma"/>
                <a:cs typeface="Tahoma"/>
              </a:rPr>
              <a:t>(ч.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20" dirty="0">
                <a:solidFill>
                  <a:srgbClr val="040707"/>
                </a:solidFill>
                <a:latin typeface="Tahoma"/>
                <a:cs typeface="Tahoma"/>
              </a:rPr>
              <a:t>6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5" dirty="0">
                <a:solidFill>
                  <a:srgbClr val="040707"/>
                </a:solidFill>
                <a:latin typeface="Tahoma"/>
                <a:cs typeface="Tahoma"/>
              </a:rPr>
              <a:t>ст.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040707"/>
                </a:solidFill>
                <a:latin typeface="Tahoma"/>
                <a:cs typeface="Tahoma"/>
              </a:rPr>
              <a:t>169</a:t>
            </a:r>
            <a:r>
              <a:rPr sz="21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00" spc="180" dirty="0">
                <a:solidFill>
                  <a:srgbClr val="040707"/>
                </a:solidFill>
                <a:latin typeface="Tahoma"/>
                <a:cs typeface="Tahoma"/>
              </a:rPr>
              <a:t>АППК).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9" name="object 9"/>
            <p:cNvSpPr/>
            <p:nvPr/>
          </p:nvSpPr>
          <p:spPr>
            <a:xfrm>
              <a:off x="0" y="8945915"/>
              <a:ext cx="18288000" cy="1341120"/>
            </a:xfrm>
            <a:custGeom>
              <a:avLst/>
              <a:gdLst/>
              <a:ahLst/>
              <a:cxnLst/>
              <a:rect l="l" t="t" r="r" b="b"/>
              <a:pathLst>
                <a:path w="18288000" h="1341120">
                  <a:moveTo>
                    <a:pt x="18287998" y="1341084"/>
                  </a:moveTo>
                  <a:lnTo>
                    <a:pt x="0" y="1341084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341084"/>
                  </a:lnTo>
                  <a:close/>
                </a:path>
              </a:pathLst>
            </a:custGeom>
            <a:solidFill>
              <a:srgbClr val="DF5C23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699" y="2789011"/>
              <a:ext cx="16021050" cy="38100"/>
            </a:xfrm>
            <a:custGeom>
              <a:avLst/>
              <a:gdLst/>
              <a:ahLst/>
              <a:cxnLst/>
              <a:rect l="l" t="t" r="r" b="b"/>
              <a:pathLst>
                <a:path w="16021050" h="38100">
                  <a:moveTo>
                    <a:pt x="16021048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16021048" y="0"/>
                  </a:lnTo>
                  <a:lnTo>
                    <a:pt x="16021048" y="38099"/>
                  </a:lnTo>
                  <a:close/>
                </a:path>
              </a:pathLst>
            </a:custGeom>
            <a:solidFill>
              <a:srgbClr val="04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944903" y="0"/>
              <a:ext cx="1343025" cy="10287000"/>
            </a:xfrm>
            <a:custGeom>
              <a:avLst/>
              <a:gdLst/>
              <a:ahLst/>
              <a:cxnLst/>
              <a:rect l="l" t="t" r="r" b="b"/>
              <a:pathLst>
                <a:path w="1343025" h="10287000">
                  <a:moveTo>
                    <a:pt x="0" y="0"/>
                  </a:moveTo>
                  <a:lnTo>
                    <a:pt x="1343024" y="0"/>
                  </a:lnTo>
                  <a:lnTo>
                    <a:pt x="1343024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C23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17446" y="423667"/>
            <a:ext cx="12047220" cy="206375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466340" marR="5080" indent="-2454275">
              <a:lnSpc>
                <a:spcPts val="7650"/>
              </a:lnSpc>
              <a:spcBef>
                <a:spcPts val="950"/>
              </a:spcBef>
            </a:pPr>
            <a:r>
              <a:rPr sz="7000" spc="55" dirty="0">
                <a:latin typeface="Constantia"/>
                <a:cs typeface="Constantia"/>
              </a:rPr>
              <a:t>Обжалование</a:t>
            </a:r>
            <a:r>
              <a:rPr sz="7000" spc="-175" dirty="0">
                <a:latin typeface="Constantia"/>
                <a:cs typeface="Constantia"/>
              </a:rPr>
              <a:t> </a:t>
            </a:r>
            <a:r>
              <a:rPr sz="7000" spc="165" dirty="0">
                <a:latin typeface="Constantia"/>
                <a:cs typeface="Constantia"/>
              </a:rPr>
              <a:t>результатов </a:t>
            </a:r>
            <a:r>
              <a:rPr sz="7000" spc="-1660" dirty="0">
                <a:latin typeface="Constantia"/>
                <a:cs typeface="Constantia"/>
              </a:rPr>
              <a:t> </a:t>
            </a:r>
            <a:r>
              <a:rPr sz="7000" spc="50" dirty="0">
                <a:latin typeface="Constantia"/>
                <a:cs typeface="Constantia"/>
              </a:rPr>
              <a:t>проверки</a:t>
            </a:r>
            <a:r>
              <a:rPr sz="7000" spc="-120" dirty="0">
                <a:latin typeface="Constantia"/>
                <a:cs typeface="Constantia"/>
              </a:rPr>
              <a:t> </a:t>
            </a:r>
            <a:r>
              <a:rPr sz="7000" spc="250" dirty="0">
                <a:latin typeface="Constantia"/>
                <a:cs typeface="Constantia"/>
              </a:rPr>
              <a:t>в</a:t>
            </a:r>
            <a:r>
              <a:rPr sz="7000" spc="-120" dirty="0">
                <a:latin typeface="Constantia"/>
                <a:cs typeface="Constantia"/>
              </a:rPr>
              <a:t> </a:t>
            </a:r>
            <a:r>
              <a:rPr sz="7000" spc="-20" dirty="0">
                <a:latin typeface="Constantia"/>
                <a:cs typeface="Constantia"/>
              </a:rPr>
              <a:t>суде</a:t>
            </a:r>
            <a:endParaRPr sz="7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295" y="3726172"/>
            <a:ext cx="91910" cy="919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6498" y="3516027"/>
            <a:ext cx="10470515" cy="6398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0"/>
              </a:spcBef>
              <a:tabLst>
                <a:tab pos="6478905" algn="l"/>
              </a:tabLst>
            </a:pPr>
            <a:r>
              <a:rPr sz="2250" spc="280" dirty="0">
                <a:solidFill>
                  <a:srgbClr val="040707"/>
                </a:solidFill>
                <a:latin typeface="Tahoma"/>
                <a:cs typeface="Tahoma"/>
              </a:rPr>
              <a:t>После </a:t>
            </a:r>
            <a:r>
              <a:rPr sz="2250" spc="270" dirty="0">
                <a:solidFill>
                  <a:srgbClr val="040707"/>
                </a:solidFill>
                <a:latin typeface="Tahoma"/>
                <a:cs typeface="Tahoma"/>
              </a:rPr>
              <a:t>завершения </a:t>
            </a:r>
            <a:r>
              <a:rPr sz="2250" spc="280" dirty="0">
                <a:solidFill>
                  <a:srgbClr val="040707"/>
                </a:solidFill>
                <a:latin typeface="Tahoma"/>
                <a:cs typeface="Tahoma"/>
              </a:rPr>
              <a:t>проверок </a:t>
            </a:r>
            <a:r>
              <a:rPr sz="2250" spc="235" dirty="0">
                <a:solidFill>
                  <a:srgbClr val="040707"/>
                </a:solidFill>
                <a:latin typeface="Tahoma"/>
                <a:cs typeface="Tahoma"/>
              </a:rPr>
              <a:t>материалы </a:t>
            </a:r>
            <a:r>
              <a:rPr sz="2250" spc="280" dirty="0">
                <a:solidFill>
                  <a:srgbClr val="040707"/>
                </a:solidFill>
                <a:latin typeface="Tahoma"/>
                <a:cs typeface="Tahoma"/>
              </a:rPr>
              <a:t>проверок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передаются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50" spc="-69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325" dirty="0">
                <a:solidFill>
                  <a:srgbClr val="040707"/>
                </a:solidFill>
                <a:latin typeface="Tahoma"/>
                <a:cs typeface="Tahoma"/>
              </a:rPr>
              <a:t>ДЭР</a:t>
            </a:r>
            <a:r>
              <a:rPr sz="225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54" dirty="0">
                <a:solidFill>
                  <a:srgbClr val="040707"/>
                </a:solidFill>
                <a:latin typeface="Tahoma"/>
                <a:cs typeface="Tahoma"/>
              </a:rPr>
              <a:t>если</a:t>
            </a:r>
            <a:r>
              <a:rPr sz="225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75" dirty="0">
                <a:solidFill>
                  <a:srgbClr val="040707"/>
                </a:solidFill>
                <a:latin typeface="Tahoma"/>
                <a:cs typeface="Tahoma"/>
              </a:rPr>
              <a:t>сумма</a:t>
            </a:r>
            <a:r>
              <a:rPr sz="225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доначислений</a:t>
            </a:r>
            <a:r>
              <a:rPr sz="225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54" dirty="0">
                <a:solidFill>
                  <a:srgbClr val="040707"/>
                </a:solidFill>
                <a:latin typeface="Tahoma"/>
                <a:cs typeface="Tahoma"/>
              </a:rPr>
              <a:t>выше</a:t>
            </a:r>
            <a:r>
              <a:rPr sz="225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75" dirty="0">
                <a:solidFill>
                  <a:srgbClr val="040707"/>
                </a:solidFill>
                <a:latin typeface="Tahoma"/>
                <a:cs typeface="Tahoma"/>
              </a:rPr>
              <a:t>50	</a:t>
            </a:r>
            <a:r>
              <a:rPr sz="2250" spc="170" dirty="0">
                <a:solidFill>
                  <a:srgbClr val="040707"/>
                </a:solidFill>
                <a:latin typeface="Tahoma"/>
                <a:cs typeface="Tahoma"/>
              </a:rPr>
              <a:t>тысяч </a:t>
            </a:r>
            <a:r>
              <a:rPr sz="2250" spc="440" dirty="0">
                <a:solidFill>
                  <a:srgbClr val="040707"/>
                </a:solidFill>
                <a:latin typeface="Tahoma"/>
                <a:cs typeface="Tahoma"/>
              </a:rPr>
              <a:t>МРП </a:t>
            </a:r>
            <a:r>
              <a:rPr sz="2250" spc="-150" dirty="0">
                <a:solidFill>
                  <a:srgbClr val="040707"/>
                </a:solidFill>
                <a:latin typeface="Tahoma"/>
                <a:cs typeface="Tahoma"/>
              </a:rPr>
              <a:t>(153,1 </a:t>
            </a:r>
            <a:r>
              <a:rPr sz="2250" spc="290" dirty="0">
                <a:solidFill>
                  <a:srgbClr val="040707"/>
                </a:solidFill>
                <a:latin typeface="Tahoma"/>
                <a:cs typeface="Tahoma"/>
              </a:rPr>
              <a:t>млн </a:t>
            </a:r>
            <a:r>
              <a:rPr sz="2250" spc="29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85" dirty="0">
                <a:solidFill>
                  <a:srgbClr val="040707"/>
                </a:solidFill>
                <a:latin typeface="Tahoma"/>
                <a:cs typeface="Tahoma"/>
              </a:rPr>
              <a:t>тенге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50" spc="145" dirty="0">
                <a:solidFill>
                  <a:srgbClr val="040707"/>
                </a:solidFill>
                <a:latin typeface="Tahoma"/>
                <a:cs typeface="Tahoma"/>
              </a:rPr>
              <a:t>2022 </a:t>
            </a:r>
            <a:r>
              <a:rPr sz="2250" spc="85" dirty="0">
                <a:solidFill>
                  <a:srgbClr val="040707"/>
                </a:solidFill>
                <a:latin typeface="Tahoma"/>
                <a:cs typeface="Tahoma"/>
              </a:rPr>
              <a:t>году), </a:t>
            </a:r>
            <a:r>
              <a:rPr sz="2250" spc="325" dirty="0">
                <a:solidFill>
                  <a:srgbClr val="040707"/>
                </a:solidFill>
                <a:latin typeface="Tahoma"/>
                <a:cs typeface="Tahoma"/>
              </a:rPr>
              <a:t>при </a:t>
            </a:r>
            <a:r>
              <a:rPr sz="2250" spc="200" dirty="0">
                <a:solidFill>
                  <a:srgbClr val="040707"/>
                </a:solidFill>
                <a:latin typeface="Tahoma"/>
                <a:cs typeface="Tahoma"/>
              </a:rPr>
              <a:t>условии, </a:t>
            </a:r>
            <a:r>
              <a:rPr sz="2250" spc="135" dirty="0">
                <a:solidFill>
                  <a:srgbClr val="040707"/>
                </a:solidFill>
                <a:latin typeface="Tahoma"/>
                <a:cs typeface="Tahoma"/>
              </a:rPr>
              <a:t>что </a:t>
            </a:r>
            <a:r>
              <a:rPr sz="2250" spc="275" dirty="0">
                <a:solidFill>
                  <a:srgbClr val="040707"/>
                </a:solidFill>
                <a:latin typeface="Tahoma"/>
                <a:cs typeface="Tahoma"/>
              </a:rPr>
              <a:t>сумма </a:t>
            </a: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доначислений по </a:t>
            </a:r>
            <a:r>
              <a:rPr sz="2250" spc="2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95" dirty="0">
                <a:solidFill>
                  <a:srgbClr val="040707"/>
                </a:solidFill>
                <a:latin typeface="Tahoma"/>
                <a:cs typeface="Tahoma"/>
              </a:rPr>
              <a:t>результатам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90" dirty="0">
                <a:solidFill>
                  <a:srgbClr val="040707"/>
                </a:solidFill>
                <a:latin typeface="Tahoma"/>
                <a:cs typeface="Tahoma"/>
              </a:rPr>
              <a:t>проверки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70" dirty="0">
                <a:solidFill>
                  <a:srgbClr val="040707"/>
                </a:solidFill>
                <a:latin typeface="Tahoma"/>
                <a:cs typeface="Tahoma"/>
              </a:rPr>
              <a:t>за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75" dirty="0">
                <a:solidFill>
                  <a:srgbClr val="040707"/>
                </a:solidFill>
                <a:latin typeface="Tahoma"/>
                <a:cs typeface="Tahoma"/>
              </a:rPr>
              <a:t>один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54" dirty="0">
                <a:solidFill>
                  <a:srgbClr val="040707"/>
                </a:solidFill>
                <a:latin typeface="Tahoma"/>
                <a:cs typeface="Tahoma"/>
              </a:rPr>
              <a:t>календарный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04" dirty="0">
                <a:solidFill>
                  <a:srgbClr val="040707"/>
                </a:solidFill>
                <a:latin typeface="Tahoma"/>
                <a:cs typeface="Tahoma"/>
              </a:rPr>
              <a:t>год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5" dirty="0">
                <a:solidFill>
                  <a:srgbClr val="040707"/>
                </a:solidFill>
                <a:latin typeface="Tahoma"/>
                <a:cs typeface="Tahoma"/>
              </a:rPr>
              <a:t>из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80" dirty="0">
                <a:solidFill>
                  <a:srgbClr val="040707"/>
                </a:solidFill>
                <a:latin typeface="Tahoma"/>
                <a:cs typeface="Tahoma"/>
              </a:rPr>
              <a:t>проверяемого </a:t>
            </a:r>
            <a:r>
              <a:rPr sz="2250" spc="-69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15" dirty="0">
                <a:solidFill>
                  <a:srgbClr val="040707"/>
                </a:solidFill>
                <a:latin typeface="Tahoma"/>
                <a:cs typeface="Tahoma"/>
              </a:rPr>
              <a:t>периода,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превышает </a:t>
            </a:r>
            <a:r>
              <a:rPr sz="2250" spc="-135" dirty="0">
                <a:solidFill>
                  <a:srgbClr val="040707"/>
                </a:solidFill>
                <a:latin typeface="Tahoma"/>
                <a:cs typeface="Tahoma"/>
              </a:rPr>
              <a:t>10% </a:t>
            </a:r>
            <a:r>
              <a:rPr sz="2250" spc="114" dirty="0">
                <a:solidFill>
                  <a:srgbClr val="040707"/>
                </a:solidFill>
                <a:latin typeface="Tahoma"/>
                <a:cs typeface="Tahoma"/>
              </a:rPr>
              <a:t>от </a:t>
            </a:r>
            <a:r>
              <a:rPr sz="2250" spc="280" dirty="0">
                <a:solidFill>
                  <a:srgbClr val="040707"/>
                </a:solidFill>
                <a:latin typeface="Tahoma"/>
                <a:cs typeface="Tahoma"/>
              </a:rPr>
              <a:t>суммы </a:t>
            </a:r>
            <a:r>
              <a:rPr sz="2250" spc="200" dirty="0">
                <a:solidFill>
                  <a:srgbClr val="040707"/>
                </a:solidFill>
                <a:latin typeface="Tahoma"/>
                <a:cs typeface="Tahoma"/>
              </a:rPr>
              <a:t>всех </a:t>
            </a:r>
            <a:r>
              <a:rPr sz="2250" spc="229" dirty="0">
                <a:solidFill>
                  <a:srgbClr val="040707"/>
                </a:solidFill>
                <a:latin typeface="Tahoma"/>
                <a:cs typeface="Tahoma"/>
              </a:rPr>
              <a:t>налогов </a:t>
            </a:r>
            <a:r>
              <a:rPr sz="2250" spc="270" dirty="0">
                <a:solidFill>
                  <a:srgbClr val="040707"/>
                </a:solidFill>
                <a:latin typeface="Tahoma"/>
                <a:cs typeface="Tahoma"/>
              </a:rPr>
              <a:t>и </a:t>
            </a:r>
            <a:r>
              <a:rPr sz="2250" spc="220" dirty="0">
                <a:solidFill>
                  <a:srgbClr val="040707"/>
                </a:solidFill>
                <a:latin typeface="Tahoma"/>
                <a:cs typeface="Tahoma"/>
              </a:rPr>
              <a:t>других </a:t>
            </a:r>
            <a:r>
              <a:rPr sz="2250" spc="22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04" dirty="0">
                <a:solidFill>
                  <a:srgbClr val="040707"/>
                </a:solidFill>
                <a:latin typeface="Tahoma"/>
                <a:cs typeface="Tahoma"/>
              </a:rPr>
              <a:t>обязательных </a:t>
            </a:r>
            <a:r>
              <a:rPr sz="2250" spc="215" dirty="0">
                <a:solidFill>
                  <a:srgbClr val="040707"/>
                </a:solidFill>
                <a:latin typeface="Tahoma"/>
                <a:cs typeface="Tahoma"/>
              </a:rPr>
              <a:t>платежей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50" spc="155" dirty="0">
                <a:solidFill>
                  <a:srgbClr val="040707"/>
                </a:solidFill>
                <a:latin typeface="Tahoma"/>
                <a:cs typeface="Tahoma"/>
              </a:rPr>
              <a:t>бюджет, </a:t>
            </a:r>
            <a:r>
              <a:rPr sz="2250" spc="250" dirty="0">
                <a:solidFill>
                  <a:srgbClr val="040707"/>
                </a:solidFill>
                <a:latin typeface="Tahoma"/>
                <a:cs typeface="Tahoma"/>
              </a:rPr>
              <a:t>исчисленных </a:t>
            </a:r>
            <a:r>
              <a:rPr sz="2250" spc="254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налогоплательщиком</a:t>
            </a:r>
            <a:r>
              <a:rPr sz="22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70" dirty="0">
                <a:solidFill>
                  <a:srgbClr val="040707"/>
                </a:solidFill>
                <a:latin typeface="Tahoma"/>
                <a:cs typeface="Tahoma"/>
              </a:rPr>
              <a:t>за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35" dirty="0">
                <a:solidFill>
                  <a:srgbClr val="040707"/>
                </a:solidFill>
                <a:latin typeface="Tahoma"/>
                <a:cs typeface="Tahoma"/>
              </a:rPr>
              <a:t>этот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54" dirty="0">
                <a:solidFill>
                  <a:srgbClr val="040707"/>
                </a:solidFill>
                <a:latin typeface="Tahoma"/>
                <a:cs typeface="Tahoma"/>
              </a:rPr>
              <a:t>календарный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80" dirty="0">
                <a:solidFill>
                  <a:srgbClr val="040707"/>
                </a:solidFill>
                <a:latin typeface="Tahoma"/>
                <a:cs typeface="Tahoma"/>
              </a:rPr>
              <a:t>год;</a:t>
            </a:r>
            <a:endParaRPr sz="2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Tahoma"/>
              <a:cs typeface="Tahoma"/>
            </a:endParaRPr>
          </a:p>
          <a:p>
            <a:pPr marL="12700" marR="671195">
              <a:lnSpc>
                <a:spcPct val="116199"/>
              </a:lnSpc>
              <a:spcBef>
                <a:spcPts val="5"/>
              </a:spcBef>
            </a:pPr>
            <a:r>
              <a:rPr sz="2250" spc="250" dirty="0">
                <a:solidFill>
                  <a:srgbClr val="040707"/>
                </a:solidFill>
                <a:latin typeface="Tahoma"/>
                <a:cs typeface="Tahoma"/>
              </a:rPr>
              <a:t>Материалы </a:t>
            </a:r>
            <a:r>
              <a:rPr sz="2250" spc="280" dirty="0">
                <a:solidFill>
                  <a:srgbClr val="040707"/>
                </a:solidFill>
                <a:latin typeface="Tahoma"/>
                <a:cs typeface="Tahoma"/>
              </a:rPr>
              <a:t>проверок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передаются </a:t>
            </a:r>
            <a:r>
              <a:rPr sz="2250" spc="254" dirty="0">
                <a:solidFill>
                  <a:srgbClr val="040707"/>
                </a:solidFill>
                <a:latin typeface="Tahoma"/>
                <a:cs typeface="Tahoma"/>
              </a:rPr>
              <a:t>после </a:t>
            </a:r>
            <a:r>
              <a:rPr sz="2250" spc="235" dirty="0">
                <a:solidFill>
                  <a:srgbClr val="040707"/>
                </a:solidFill>
                <a:latin typeface="Tahoma"/>
                <a:cs typeface="Tahoma"/>
              </a:rPr>
              <a:t>истечения </a:t>
            </a:r>
            <a:r>
              <a:rPr sz="2250" spc="250" dirty="0">
                <a:solidFill>
                  <a:srgbClr val="040707"/>
                </a:solidFill>
                <a:latin typeface="Tahoma"/>
                <a:cs typeface="Tahoma"/>
              </a:rPr>
              <a:t>срока </a:t>
            </a:r>
            <a:r>
              <a:rPr sz="2250" spc="185" dirty="0">
                <a:solidFill>
                  <a:srgbClr val="040707"/>
                </a:solidFill>
                <a:latin typeface="Tahoma"/>
                <a:cs typeface="Tahoma"/>
              </a:rPr>
              <a:t>их </a:t>
            </a:r>
            <a:r>
              <a:rPr sz="2250" spc="-69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50" dirty="0">
                <a:solidFill>
                  <a:srgbClr val="040707"/>
                </a:solidFill>
                <a:latin typeface="Tahoma"/>
                <a:cs typeface="Tahoma"/>
              </a:rPr>
              <a:t>обжалования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10" dirty="0">
                <a:solidFill>
                  <a:srgbClr val="040707"/>
                </a:solidFill>
                <a:latin typeface="Tahoma"/>
                <a:cs typeface="Tahoma"/>
              </a:rPr>
              <a:t>соответствии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15" dirty="0">
                <a:solidFill>
                  <a:srgbClr val="040707"/>
                </a:solidFill>
                <a:latin typeface="Tahoma"/>
                <a:cs typeface="Tahoma"/>
              </a:rPr>
              <a:t>с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5" dirty="0">
                <a:solidFill>
                  <a:srgbClr val="040707"/>
                </a:solidFill>
                <a:latin typeface="Tahoma"/>
                <a:cs typeface="Tahoma"/>
              </a:rPr>
              <a:t>налоговым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90" dirty="0">
                <a:solidFill>
                  <a:srgbClr val="040707"/>
                </a:solidFill>
                <a:latin typeface="Tahoma"/>
                <a:cs typeface="Tahoma"/>
              </a:rPr>
              <a:t>законодательством;</a:t>
            </a:r>
            <a:endParaRPr sz="2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Tahoma"/>
              <a:cs typeface="Tahoma"/>
            </a:endParaRPr>
          </a:p>
          <a:p>
            <a:pPr marL="12700" marR="334010">
              <a:lnSpc>
                <a:spcPct val="116199"/>
              </a:lnSpc>
            </a:pPr>
            <a:r>
              <a:rPr sz="2250" spc="380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50" spc="200" dirty="0">
                <a:solidFill>
                  <a:srgbClr val="040707"/>
                </a:solidFill>
                <a:latin typeface="Tahoma"/>
                <a:cs typeface="Tahoma"/>
              </a:rPr>
              <a:t>случае </a:t>
            </a:r>
            <a:r>
              <a:rPr sz="2250" spc="245" dirty="0">
                <a:solidFill>
                  <a:srgbClr val="040707"/>
                </a:solidFill>
                <a:latin typeface="Tahoma"/>
                <a:cs typeface="Tahoma"/>
              </a:rPr>
              <a:t>выявления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50" spc="200" dirty="0">
                <a:solidFill>
                  <a:srgbClr val="040707"/>
                </a:solidFill>
                <a:latin typeface="Tahoma"/>
                <a:cs typeface="Tahoma"/>
              </a:rPr>
              <a:t>ходе </a:t>
            </a:r>
            <a:r>
              <a:rPr sz="2250" spc="275" dirty="0">
                <a:solidFill>
                  <a:srgbClr val="040707"/>
                </a:solidFill>
                <a:latin typeface="Tahoma"/>
                <a:cs typeface="Tahoma"/>
              </a:rPr>
              <a:t>проведения </a:t>
            </a:r>
            <a:r>
              <a:rPr sz="2250" spc="280" dirty="0">
                <a:solidFill>
                  <a:srgbClr val="040707"/>
                </a:solidFill>
                <a:latin typeface="Tahoma"/>
                <a:cs typeface="Tahoma"/>
              </a:rPr>
              <a:t>проверок </a:t>
            </a:r>
            <a:r>
              <a:rPr sz="2250" spc="105" dirty="0">
                <a:solidFill>
                  <a:srgbClr val="040707"/>
                </a:solidFill>
                <a:latin typeface="Tahoma"/>
                <a:cs typeface="Tahoma"/>
              </a:rPr>
              <a:t>фактов, </a:t>
            </a:r>
            <a:r>
              <a:rPr sz="2250" spc="1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85" dirty="0">
                <a:solidFill>
                  <a:srgbClr val="040707"/>
                </a:solidFill>
                <a:latin typeface="Tahoma"/>
                <a:cs typeface="Tahoma"/>
              </a:rPr>
              <a:t>имеющих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80" dirty="0">
                <a:solidFill>
                  <a:srgbClr val="040707"/>
                </a:solidFill>
                <a:latin typeface="Tahoma"/>
                <a:cs typeface="Tahoma"/>
              </a:rPr>
              <a:t>признаки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29" dirty="0">
                <a:solidFill>
                  <a:srgbClr val="040707"/>
                </a:solidFill>
                <a:latin typeface="Tahoma"/>
                <a:cs typeface="Tahoma"/>
              </a:rPr>
              <a:t>уголовного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5" dirty="0">
                <a:solidFill>
                  <a:srgbClr val="040707"/>
                </a:solidFill>
                <a:latin typeface="Tahoma"/>
                <a:cs typeface="Tahoma"/>
              </a:rPr>
              <a:t>правонарушения,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10" dirty="0">
                <a:solidFill>
                  <a:srgbClr val="040707"/>
                </a:solidFill>
                <a:latin typeface="Tahoma"/>
                <a:cs typeface="Tahoma"/>
              </a:rPr>
              <a:t>том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числе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50" spc="185" dirty="0">
                <a:solidFill>
                  <a:srgbClr val="040707"/>
                </a:solidFill>
                <a:latin typeface="Tahoma"/>
                <a:cs typeface="Tahoma"/>
              </a:rPr>
              <a:t> случаях </a:t>
            </a:r>
            <a:r>
              <a:rPr sz="2250" spc="245" dirty="0">
                <a:solidFill>
                  <a:srgbClr val="040707"/>
                </a:solidFill>
                <a:latin typeface="Tahoma"/>
                <a:cs typeface="Tahoma"/>
              </a:rPr>
              <a:t>выявления </a:t>
            </a:r>
            <a:r>
              <a:rPr sz="2250" spc="305" dirty="0">
                <a:solidFill>
                  <a:srgbClr val="040707"/>
                </a:solidFill>
                <a:latin typeface="Tahoma"/>
                <a:cs typeface="Tahoma"/>
              </a:rPr>
              <a:t>применения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схем </a:t>
            </a:r>
            <a:r>
              <a:rPr sz="2250" spc="250" dirty="0">
                <a:solidFill>
                  <a:srgbClr val="040707"/>
                </a:solidFill>
                <a:latin typeface="Tahoma"/>
                <a:cs typeface="Tahoma"/>
              </a:rPr>
              <a:t>уклонения </a:t>
            </a:r>
            <a:r>
              <a:rPr sz="2250" spc="114" dirty="0">
                <a:solidFill>
                  <a:srgbClr val="040707"/>
                </a:solidFill>
                <a:latin typeface="Tahoma"/>
                <a:cs typeface="Tahoma"/>
              </a:rPr>
              <a:t>от </a:t>
            </a:r>
            <a:r>
              <a:rPr sz="2250" spc="175" dirty="0">
                <a:solidFill>
                  <a:srgbClr val="040707"/>
                </a:solidFill>
                <a:latin typeface="Tahoma"/>
                <a:cs typeface="Tahoma"/>
              </a:rPr>
              <a:t>уплаты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 налогов,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85" dirty="0">
                <a:solidFill>
                  <a:srgbClr val="040707"/>
                </a:solidFill>
                <a:latin typeface="Tahoma"/>
                <a:cs typeface="Tahoma"/>
              </a:rPr>
              <a:t>такие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35" dirty="0">
                <a:solidFill>
                  <a:srgbClr val="040707"/>
                </a:solidFill>
                <a:latin typeface="Tahoma"/>
                <a:cs typeface="Tahoma"/>
              </a:rPr>
              <a:t>материалы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передаются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325" dirty="0">
                <a:solidFill>
                  <a:srgbClr val="040707"/>
                </a:solidFill>
                <a:latin typeface="Tahoma"/>
                <a:cs typeface="Tahoma"/>
              </a:rPr>
              <a:t>ДЭР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00" dirty="0">
                <a:solidFill>
                  <a:srgbClr val="040707"/>
                </a:solidFill>
                <a:latin typeface="Tahoma"/>
                <a:cs typeface="Tahoma"/>
              </a:rPr>
              <a:t>ходе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75" dirty="0">
                <a:solidFill>
                  <a:srgbClr val="040707"/>
                </a:solidFill>
                <a:latin typeface="Tahoma"/>
                <a:cs typeface="Tahoma"/>
              </a:rPr>
              <a:t>проведения </a:t>
            </a:r>
            <a:r>
              <a:rPr sz="2250" spc="-69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29" dirty="0">
                <a:solidFill>
                  <a:srgbClr val="040707"/>
                </a:solidFill>
                <a:latin typeface="Tahoma"/>
                <a:cs typeface="Tahoma"/>
              </a:rPr>
              <a:t>проверок.</a:t>
            </a:r>
            <a:endParaRPr sz="22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295" y="6912419"/>
            <a:ext cx="91910" cy="91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295" y="8107260"/>
            <a:ext cx="91910" cy="9191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87411" y="3154623"/>
            <a:ext cx="933450" cy="133350"/>
          </a:xfrm>
          <a:custGeom>
            <a:avLst/>
            <a:gdLst/>
            <a:ahLst/>
            <a:cxnLst/>
            <a:rect l="l" t="t" r="r" b="b"/>
            <a:pathLst>
              <a:path w="933450" h="133350">
                <a:moveTo>
                  <a:pt x="933449" y="133349"/>
                </a:moveTo>
                <a:lnTo>
                  <a:pt x="0" y="133349"/>
                </a:lnTo>
                <a:lnTo>
                  <a:pt x="0" y="0"/>
                </a:lnTo>
                <a:lnTo>
                  <a:pt x="933449" y="0"/>
                </a:lnTo>
                <a:lnTo>
                  <a:pt x="933449" y="133349"/>
                </a:lnTo>
                <a:close/>
              </a:path>
            </a:pathLst>
          </a:custGeom>
          <a:solidFill>
            <a:srgbClr val="DF5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4711" y="2282974"/>
            <a:ext cx="1026160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b="1" spc="-65" dirty="0">
                <a:solidFill>
                  <a:srgbClr val="040707"/>
                </a:solidFill>
                <a:latin typeface="Constantia"/>
                <a:cs typeface="Constantia"/>
              </a:rPr>
              <a:t>Д</a:t>
            </a:r>
            <a:r>
              <a:rPr sz="3650" b="1" spc="180" dirty="0">
                <a:solidFill>
                  <a:srgbClr val="040707"/>
                </a:solidFill>
                <a:latin typeface="Constantia"/>
                <a:cs typeface="Constantia"/>
              </a:rPr>
              <a:t>Э</a:t>
            </a:r>
            <a:r>
              <a:rPr sz="3650" b="1" spc="125" dirty="0">
                <a:solidFill>
                  <a:srgbClr val="040707"/>
                </a:solidFill>
                <a:latin typeface="Constantia"/>
                <a:cs typeface="Constantia"/>
              </a:rPr>
              <a:t>Р</a:t>
            </a:r>
            <a:endParaRPr sz="365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11433" y="4067083"/>
            <a:ext cx="6080125" cy="4826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</a:pP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Если </a:t>
            </a:r>
            <a:r>
              <a:rPr sz="2250" spc="229" dirty="0">
                <a:solidFill>
                  <a:srgbClr val="040707"/>
                </a:solidFill>
                <a:latin typeface="Tahoma"/>
                <a:cs typeface="Tahoma"/>
              </a:rPr>
              <a:t>налогоплательщик </a:t>
            </a:r>
            <a:r>
              <a:rPr sz="2250" spc="200" dirty="0">
                <a:solidFill>
                  <a:srgbClr val="040707"/>
                </a:solidFill>
                <a:latin typeface="Tahoma"/>
                <a:cs typeface="Tahoma"/>
              </a:rPr>
              <a:t>обжалует </a:t>
            </a:r>
            <a:r>
              <a:rPr sz="2250" spc="204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результаты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проверки, </a:t>
            </a:r>
            <a:r>
              <a:rPr sz="2250" spc="270" dirty="0">
                <a:solidFill>
                  <a:srgbClr val="040707"/>
                </a:solidFill>
                <a:latin typeface="Tahoma"/>
                <a:cs typeface="Tahoma"/>
              </a:rPr>
              <a:t>срок </a:t>
            </a:r>
            <a:r>
              <a:rPr sz="2250" spc="275" dirty="0">
                <a:solidFill>
                  <a:srgbClr val="040707"/>
                </a:solidFill>
                <a:latin typeface="Tahoma"/>
                <a:cs typeface="Tahoma"/>
              </a:rPr>
              <a:t> рассмотрения </a:t>
            </a:r>
            <a:r>
              <a:rPr sz="2250" spc="210" dirty="0">
                <a:solidFill>
                  <a:srgbClr val="040707"/>
                </a:solidFill>
                <a:latin typeface="Tahoma"/>
                <a:cs typeface="Tahoma"/>
              </a:rPr>
              <a:t>дела </a:t>
            </a: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об </a:t>
            </a:r>
            <a:r>
              <a:rPr sz="2250" spc="2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административном </a:t>
            </a:r>
            <a:r>
              <a:rPr sz="2250" spc="285" dirty="0">
                <a:solidFill>
                  <a:srgbClr val="040707"/>
                </a:solidFill>
                <a:latin typeface="Tahoma"/>
                <a:cs typeface="Tahoma"/>
              </a:rPr>
              <a:t>правонарушении </a:t>
            </a:r>
            <a:r>
              <a:rPr sz="2250" spc="29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35" dirty="0">
                <a:solidFill>
                  <a:srgbClr val="040707"/>
                </a:solidFill>
                <a:latin typeface="Tahoma"/>
                <a:cs typeface="Tahoma"/>
              </a:rPr>
              <a:t>продлевается </a:t>
            </a:r>
            <a:r>
              <a:rPr sz="2250" spc="275" dirty="0">
                <a:solidFill>
                  <a:srgbClr val="040707"/>
                </a:solidFill>
                <a:latin typeface="Tahoma"/>
                <a:cs typeface="Tahoma"/>
              </a:rPr>
              <a:t>органом </a:t>
            </a:r>
            <a:r>
              <a:rPr sz="2250" spc="220" dirty="0">
                <a:solidFill>
                  <a:srgbClr val="040707"/>
                </a:solidFill>
                <a:latin typeface="Tahoma"/>
                <a:cs typeface="Tahoma"/>
              </a:rPr>
              <a:t>(должностным </a:t>
            </a:r>
            <a:r>
              <a:rPr sz="2250" spc="-69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75" dirty="0">
                <a:solidFill>
                  <a:srgbClr val="040707"/>
                </a:solidFill>
                <a:latin typeface="Tahoma"/>
                <a:cs typeface="Tahoma"/>
              </a:rPr>
              <a:t>лицом), </a:t>
            </a:r>
            <a:r>
              <a:rPr sz="2250" spc="280" dirty="0">
                <a:solidFill>
                  <a:srgbClr val="040707"/>
                </a:solidFill>
                <a:latin typeface="Tahoma"/>
                <a:cs typeface="Tahoma"/>
              </a:rPr>
              <a:t>рассматривающим </a:t>
            </a:r>
            <a:r>
              <a:rPr sz="2250" spc="229" dirty="0">
                <a:solidFill>
                  <a:srgbClr val="040707"/>
                </a:solidFill>
                <a:latin typeface="Tahoma"/>
                <a:cs typeface="Tahoma"/>
              </a:rPr>
              <a:t>дело </a:t>
            </a: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об </a:t>
            </a:r>
            <a:r>
              <a:rPr sz="2250" spc="2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административном </a:t>
            </a:r>
            <a:r>
              <a:rPr sz="2250" spc="254" dirty="0">
                <a:solidFill>
                  <a:srgbClr val="040707"/>
                </a:solidFill>
                <a:latin typeface="Tahoma"/>
                <a:cs typeface="Tahoma"/>
              </a:rPr>
              <a:t>правонарушении, </a:t>
            </a:r>
            <a:r>
              <a:rPr sz="2250" spc="-69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25" dirty="0">
                <a:solidFill>
                  <a:srgbClr val="040707"/>
                </a:solidFill>
                <a:latin typeface="Tahoma"/>
                <a:cs typeface="Tahoma"/>
              </a:rPr>
              <a:t>до </a:t>
            </a: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вынесения </a:t>
            </a:r>
            <a:r>
              <a:rPr sz="2250" spc="275" dirty="0">
                <a:solidFill>
                  <a:srgbClr val="040707"/>
                </a:solidFill>
                <a:latin typeface="Tahoma"/>
                <a:cs typeface="Tahoma"/>
              </a:rPr>
              <a:t>и </a:t>
            </a:r>
            <a:r>
              <a:rPr sz="2250" spc="235" dirty="0">
                <a:solidFill>
                  <a:srgbClr val="040707"/>
                </a:solidFill>
                <a:latin typeface="Tahoma"/>
                <a:cs typeface="Tahoma"/>
              </a:rPr>
              <a:t>вступления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50" spc="18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законную </a:t>
            </a:r>
            <a:r>
              <a:rPr sz="2250" spc="235" dirty="0">
                <a:solidFill>
                  <a:srgbClr val="040707"/>
                </a:solidFill>
                <a:latin typeface="Tahoma"/>
                <a:cs typeface="Tahoma"/>
              </a:rPr>
              <a:t>силу </a:t>
            </a:r>
            <a:r>
              <a:rPr sz="2250" spc="210" dirty="0">
                <a:solidFill>
                  <a:srgbClr val="040707"/>
                </a:solidFill>
                <a:latin typeface="Tahoma"/>
                <a:cs typeface="Tahoma"/>
              </a:rPr>
              <a:t>соответствующего </a:t>
            </a:r>
            <a:r>
              <a:rPr sz="2250" spc="2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300" dirty="0">
                <a:solidFill>
                  <a:srgbClr val="040707"/>
                </a:solidFill>
                <a:latin typeface="Tahoma"/>
                <a:cs typeface="Tahoma"/>
              </a:rPr>
              <a:t>решения</a:t>
            </a:r>
            <a:r>
              <a:rPr sz="225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04" dirty="0">
                <a:solidFill>
                  <a:srgbClr val="040707"/>
                </a:solidFill>
                <a:latin typeface="Tahoma"/>
                <a:cs typeface="Tahoma"/>
              </a:rPr>
              <a:t>суда</a:t>
            </a:r>
            <a:r>
              <a:rPr sz="225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80" dirty="0">
                <a:solidFill>
                  <a:srgbClr val="040707"/>
                </a:solidFill>
                <a:latin typeface="Tahoma"/>
                <a:cs typeface="Tahoma"/>
              </a:rPr>
              <a:t>или</a:t>
            </a:r>
            <a:r>
              <a:rPr sz="225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истечения</a:t>
            </a:r>
            <a:r>
              <a:rPr sz="225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54" dirty="0">
                <a:solidFill>
                  <a:srgbClr val="040707"/>
                </a:solidFill>
                <a:latin typeface="Tahoma"/>
                <a:cs typeface="Tahoma"/>
              </a:rPr>
              <a:t>срока</a:t>
            </a:r>
            <a:r>
              <a:rPr sz="225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15" dirty="0">
                <a:solidFill>
                  <a:srgbClr val="040707"/>
                </a:solidFill>
                <a:latin typeface="Tahoma"/>
                <a:cs typeface="Tahoma"/>
              </a:rPr>
              <a:t>на </a:t>
            </a:r>
            <a:r>
              <a:rPr sz="2250" spc="-69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50" dirty="0">
                <a:solidFill>
                  <a:srgbClr val="040707"/>
                </a:solidFill>
                <a:latin typeface="Tahoma"/>
                <a:cs typeface="Tahoma"/>
              </a:rPr>
              <a:t>обжалование </a:t>
            </a:r>
            <a:r>
              <a:rPr sz="2250" spc="300" dirty="0">
                <a:solidFill>
                  <a:srgbClr val="040707"/>
                </a:solidFill>
                <a:latin typeface="Tahoma"/>
                <a:cs typeface="Tahoma"/>
              </a:rPr>
              <a:t>решения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органа, </a:t>
            </a:r>
            <a:r>
              <a:rPr sz="2250" spc="18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60" dirty="0">
                <a:solidFill>
                  <a:srgbClr val="040707"/>
                </a:solidFill>
                <a:latin typeface="Tahoma"/>
                <a:cs typeface="Tahoma"/>
              </a:rPr>
              <a:t>рассматривающего</a:t>
            </a:r>
            <a:r>
              <a:rPr sz="22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65" dirty="0">
                <a:solidFill>
                  <a:srgbClr val="040707"/>
                </a:solidFill>
                <a:latin typeface="Tahoma"/>
                <a:cs typeface="Tahoma"/>
              </a:rPr>
              <a:t>жалобу.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24133" y="3707073"/>
            <a:ext cx="942975" cy="133350"/>
          </a:xfrm>
          <a:custGeom>
            <a:avLst/>
            <a:gdLst/>
            <a:ahLst/>
            <a:cxnLst/>
            <a:rect l="l" t="t" r="r" b="b"/>
            <a:pathLst>
              <a:path w="942975" h="133350">
                <a:moveTo>
                  <a:pt x="942974" y="133349"/>
                </a:moveTo>
                <a:lnTo>
                  <a:pt x="0" y="133349"/>
                </a:lnTo>
                <a:lnTo>
                  <a:pt x="0" y="0"/>
                </a:lnTo>
                <a:lnTo>
                  <a:pt x="942974" y="0"/>
                </a:lnTo>
                <a:lnTo>
                  <a:pt x="942974" y="133349"/>
                </a:lnTo>
                <a:close/>
              </a:path>
            </a:pathLst>
          </a:custGeom>
          <a:solidFill>
            <a:srgbClr val="DF5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711433" y="2279370"/>
            <a:ext cx="6025515" cy="11341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229"/>
              </a:spcBef>
            </a:pPr>
            <a:r>
              <a:rPr sz="3650" b="1" spc="254" dirty="0">
                <a:solidFill>
                  <a:srgbClr val="040707"/>
                </a:solidFill>
                <a:latin typeface="Constantia"/>
                <a:cs typeface="Constantia"/>
              </a:rPr>
              <a:t>АДМИНИСТРАТИВНОЕ </a:t>
            </a:r>
            <a:r>
              <a:rPr sz="3650" b="1" spc="-860" dirty="0">
                <a:solidFill>
                  <a:srgbClr val="040707"/>
                </a:solidFill>
                <a:latin typeface="Constantia"/>
                <a:cs typeface="Constantia"/>
              </a:rPr>
              <a:t> </a:t>
            </a:r>
            <a:r>
              <a:rPr sz="3650" b="1" spc="240" dirty="0">
                <a:solidFill>
                  <a:srgbClr val="040707"/>
                </a:solidFill>
                <a:latin typeface="Constantia"/>
                <a:cs typeface="Constantia"/>
              </a:rPr>
              <a:t>ПРОИЗВОДСТВО</a:t>
            </a:r>
            <a:endParaRPr sz="365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"/>
            <a:ext cx="1647825" cy="1971675"/>
          </a:xfrm>
          <a:custGeom>
            <a:avLst/>
            <a:gdLst/>
            <a:ahLst/>
            <a:cxnLst/>
            <a:rect l="l" t="t" r="r" b="b"/>
            <a:pathLst>
              <a:path w="1647825" h="1971675">
                <a:moveTo>
                  <a:pt x="1647824" y="1971674"/>
                </a:moveTo>
                <a:lnTo>
                  <a:pt x="0" y="1971674"/>
                </a:lnTo>
                <a:lnTo>
                  <a:pt x="0" y="0"/>
                </a:lnTo>
                <a:lnTo>
                  <a:pt x="1647824" y="0"/>
                </a:lnTo>
                <a:lnTo>
                  <a:pt x="1647824" y="1971674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78116" y="555029"/>
            <a:ext cx="1577975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spc="-50" dirty="0">
                <a:latin typeface="Constantia"/>
                <a:cs typeface="Constantia"/>
              </a:rPr>
              <a:t>ДЭР.</a:t>
            </a:r>
            <a:r>
              <a:rPr sz="6300" spc="-130" dirty="0">
                <a:latin typeface="Constantia"/>
                <a:cs typeface="Constantia"/>
              </a:rPr>
              <a:t> </a:t>
            </a:r>
            <a:r>
              <a:rPr sz="6300" spc="120" dirty="0">
                <a:latin typeface="Constantia"/>
                <a:cs typeface="Constantia"/>
              </a:rPr>
              <a:t>Административное</a:t>
            </a:r>
            <a:r>
              <a:rPr sz="6300" spc="-130" dirty="0">
                <a:latin typeface="Constantia"/>
                <a:cs typeface="Constantia"/>
              </a:rPr>
              <a:t> </a:t>
            </a:r>
            <a:r>
              <a:rPr sz="6300" spc="85" dirty="0">
                <a:latin typeface="Constantia"/>
                <a:cs typeface="Constantia"/>
              </a:rPr>
              <a:t>производство</a:t>
            </a:r>
            <a:endParaRPr sz="63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20534" y="2288808"/>
            <a:ext cx="38100" cy="7998459"/>
          </a:xfrm>
          <a:custGeom>
            <a:avLst/>
            <a:gdLst/>
            <a:ahLst/>
            <a:cxnLst/>
            <a:rect l="l" t="t" r="r" b="b"/>
            <a:pathLst>
              <a:path w="38100" h="7998459">
                <a:moveTo>
                  <a:pt x="0" y="0"/>
                </a:moveTo>
                <a:lnTo>
                  <a:pt x="38099" y="0"/>
                </a:lnTo>
                <a:lnTo>
                  <a:pt x="38099" y="7998191"/>
                </a:lnTo>
                <a:lnTo>
                  <a:pt x="0" y="7998191"/>
                </a:lnTo>
                <a:lnTo>
                  <a:pt x="0" y="0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81625" cy="10287000"/>
            <a:chOff x="0" y="0"/>
            <a:chExt cx="538162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81624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31875" cy="10287000"/>
            </a:xfrm>
            <a:custGeom>
              <a:avLst/>
              <a:gdLst/>
              <a:ahLst/>
              <a:cxnLst/>
              <a:rect l="l" t="t" r="r" b="b"/>
              <a:pathLst>
                <a:path w="1031875" h="10287000">
                  <a:moveTo>
                    <a:pt x="1031282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031282" y="0"/>
                  </a:lnTo>
                  <a:lnTo>
                    <a:pt x="1031282" y="10286999"/>
                  </a:lnTo>
                  <a:close/>
                </a:path>
              </a:pathLst>
            </a:custGeom>
            <a:solidFill>
              <a:srgbClr val="DF5C23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261550" cy="16606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64593" y="1892244"/>
            <a:ext cx="1095819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10" dirty="0">
                <a:latin typeface="Constantia"/>
                <a:cs typeface="Constantia"/>
              </a:rPr>
              <a:t>Благодарю</a:t>
            </a:r>
            <a:r>
              <a:rPr sz="7000" spc="-125" dirty="0">
                <a:latin typeface="Constantia"/>
                <a:cs typeface="Constantia"/>
              </a:rPr>
              <a:t> </a:t>
            </a:r>
            <a:r>
              <a:rPr sz="7000" spc="60" dirty="0">
                <a:latin typeface="Constantia"/>
                <a:cs typeface="Constantia"/>
              </a:rPr>
              <a:t>за</a:t>
            </a:r>
            <a:r>
              <a:rPr sz="7000" spc="-125" dirty="0">
                <a:latin typeface="Constantia"/>
                <a:cs typeface="Constantia"/>
              </a:rPr>
              <a:t> </a:t>
            </a:r>
            <a:r>
              <a:rPr sz="7000" spc="70" dirty="0">
                <a:latin typeface="Constantia"/>
                <a:cs typeface="Constantia"/>
              </a:rPr>
              <a:t>внимание!</a:t>
            </a:r>
            <a:endParaRPr sz="70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5451" y="3493714"/>
            <a:ext cx="10835005" cy="5960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245" dirty="0">
                <a:solidFill>
                  <a:srgbClr val="040707"/>
                </a:solidFill>
                <a:latin typeface="Arial"/>
                <a:cs typeface="Arial"/>
              </a:rPr>
              <a:t>Максим</a:t>
            </a:r>
            <a:r>
              <a:rPr sz="3400" b="1" spc="-75" dirty="0">
                <a:solidFill>
                  <a:srgbClr val="040707"/>
                </a:solidFill>
                <a:latin typeface="Arial"/>
                <a:cs typeface="Arial"/>
              </a:rPr>
              <a:t> </a:t>
            </a:r>
            <a:r>
              <a:rPr sz="3400" b="1" spc="114" dirty="0">
                <a:solidFill>
                  <a:srgbClr val="040707"/>
                </a:solidFill>
                <a:latin typeface="Arial"/>
                <a:cs typeface="Arial"/>
              </a:rPr>
              <a:t>Баженов</a:t>
            </a:r>
            <a:endParaRPr sz="3400" dirty="0">
              <a:latin typeface="Arial"/>
              <a:cs typeface="Arial"/>
            </a:endParaRPr>
          </a:p>
          <a:p>
            <a:pPr marL="407034" marR="4826635">
              <a:lnSpc>
                <a:spcPct val="125000"/>
              </a:lnSpc>
              <a:spcBef>
                <a:spcPts val="3050"/>
              </a:spcBef>
            </a:pPr>
            <a:r>
              <a:rPr sz="2400" spc="10" dirty="0">
                <a:solidFill>
                  <a:srgbClr val="040707"/>
                </a:solidFill>
                <a:latin typeface="Lucida Sans Unicode"/>
                <a:cs typeface="Lucida Sans Unicode"/>
              </a:rPr>
              <a:t>Руководитель </a:t>
            </a:r>
            <a:r>
              <a:rPr sz="2400" dirty="0">
                <a:solidFill>
                  <a:srgbClr val="040707"/>
                </a:solidFill>
                <a:latin typeface="Lucida Sans Unicode"/>
                <a:cs typeface="Lucida Sans Unicode"/>
              </a:rPr>
              <a:t>юридической </a:t>
            </a:r>
            <a:r>
              <a:rPr sz="2400" spc="-80" dirty="0">
                <a:solidFill>
                  <a:srgbClr val="040707"/>
                </a:solidFill>
                <a:latin typeface="Lucida Sans Unicode"/>
                <a:cs typeface="Lucida Sans Unicode"/>
              </a:rPr>
              <a:t>фирмы</a:t>
            </a:r>
            <a:r>
              <a:rPr sz="2400" spc="-80" dirty="0">
                <a:solidFill>
                  <a:srgbClr val="040707"/>
                </a:solidFill>
                <a:latin typeface="Verdana"/>
                <a:cs typeface="Verdana"/>
              </a:rPr>
              <a:t>; </a:t>
            </a:r>
            <a:r>
              <a:rPr sz="2400" spc="-83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040707"/>
                </a:solidFill>
                <a:latin typeface="Lucida Sans Unicode"/>
                <a:cs typeface="Lucida Sans Unicode"/>
              </a:rPr>
              <a:t>Р</a:t>
            </a:r>
            <a:r>
              <a:rPr sz="2400" spc="20" dirty="0">
                <a:solidFill>
                  <a:srgbClr val="040707"/>
                </a:solidFill>
                <a:latin typeface="Lucida Sans Unicode"/>
                <a:cs typeface="Lucida Sans Unicode"/>
              </a:rPr>
              <a:t>а</a:t>
            </a:r>
            <a:r>
              <a:rPr sz="2400" spc="25" dirty="0">
                <a:solidFill>
                  <a:srgbClr val="040707"/>
                </a:solidFill>
                <a:latin typeface="Lucida Sans Unicode"/>
                <a:cs typeface="Lucida Sans Unicode"/>
              </a:rPr>
              <a:t>н</a:t>
            </a:r>
            <a:r>
              <a:rPr sz="2400" spc="15" dirty="0">
                <a:solidFill>
                  <a:srgbClr val="040707"/>
                </a:solidFill>
                <a:latin typeface="Lucida Sans Unicode"/>
                <a:cs typeface="Lucida Sans Unicode"/>
              </a:rPr>
              <a:t>ее</a:t>
            </a:r>
            <a:r>
              <a:rPr sz="2400" spc="-90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-35" dirty="0">
                <a:solidFill>
                  <a:srgbClr val="040707"/>
                </a:solidFill>
                <a:latin typeface="Lucida Sans Unicode"/>
                <a:cs typeface="Lucida Sans Unicode"/>
              </a:rPr>
              <a:t>р</a:t>
            </a:r>
            <a:r>
              <a:rPr sz="2400" spc="20" dirty="0">
                <a:solidFill>
                  <a:srgbClr val="040707"/>
                </a:solidFill>
                <a:latin typeface="Lucida Sans Unicode"/>
                <a:cs typeface="Lucida Sans Unicode"/>
              </a:rPr>
              <a:t>а</a:t>
            </a:r>
            <a:r>
              <a:rPr sz="2400" spc="5" dirty="0">
                <a:solidFill>
                  <a:srgbClr val="040707"/>
                </a:solidFill>
                <a:latin typeface="Lucida Sans Unicode"/>
                <a:cs typeface="Lucida Sans Unicode"/>
              </a:rPr>
              <a:t>б</a:t>
            </a:r>
            <a:r>
              <a:rPr sz="2400" spc="-25" dirty="0">
                <a:solidFill>
                  <a:srgbClr val="040707"/>
                </a:solidFill>
                <a:latin typeface="Lucida Sans Unicode"/>
                <a:cs typeface="Lucida Sans Unicode"/>
              </a:rPr>
              <a:t>о</a:t>
            </a:r>
            <a:r>
              <a:rPr sz="2400" spc="-45" dirty="0">
                <a:solidFill>
                  <a:srgbClr val="040707"/>
                </a:solidFill>
                <a:latin typeface="Lucida Sans Unicode"/>
                <a:cs typeface="Lucida Sans Unicode"/>
              </a:rPr>
              <a:t>т</a:t>
            </a:r>
            <a:r>
              <a:rPr sz="2400" spc="20" dirty="0">
                <a:solidFill>
                  <a:srgbClr val="040707"/>
                </a:solidFill>
                <a:latin typeface="Lucida Sans Unicode"/>
                <a:cs typeface="Lucida Sans Unicode"/>
              </a:rPr>
              <a:t>а</a:t>
            </a:r>
            <a:r>
              <a:rPr sz="2400" spc="-25" dirty="0">
                <a:solidFill>
                  <a:srgbClr val="040707"/>
                </a:solidFill>
                <a:latin typeface="Lucida Sans Unicode"/>
                <a:cs typeface="Lucida Sans Unicode"/>
              </a:rPr>
              <a:t>л</a:t>
            </a:r>
            <a:r>
              <a:rPr sz="2400" spc="-90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120" dirty="0">
                <a:solidFill>
                  <a:srgbClr val="040707"/>
                </a:solidFill>
                <a:latin typeface="Lucida Sans Unicode"/>
                <a:cs typeface="Lucida Sans Unicode"/>
              </a:rPr>
              <a:t>в</a:t>
            </a:r>
            <a:r>
              <a:rPr sz="2400" spc="-90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75" dirty="0">
                <a:solidFill>
                  <a:srgbClr val="040707"/>
                </a:solidFill>
                <a:latin typeface="Verdana"/>
                <a:cs typeface="Verdana"/>
              </a:rPr>
              <a:t>G</a:t>
            </a:r>
            <a:r>
              <a:rPr sz="2400" spc="-85" dirty="0">
                <a:solidFill>
                  <a:srgbClr val="040707"/>
                </a:solidFill>
                <a:latin typeface="Verdana"/>
                <a:cs typeface="Verdana"/>
              </a:rPr>
              <a:t>R</a:t>
            </a:r>
            <a:r>
              <a:rPr sz="2400" spc="25" dirty="0">
                <a:solidFill>
                  <a:srgbClr val="040707"/>
                </a:solidFill>
                <a:latin typeface="Verdana"/>
                <a:cs typeface="Verdana"/>
              </a:rPr>
              <a:t>A</a:t>
            </a:r>
            <a:r>
              <a:rPr sz="2400" spc="45" dirty="0">
                <a:solidFill>
                  <a:srgbClr val="040707"/>
                </a:solidFill>
                <a:latin typeface="Verdana"/>
                <a:cs typeface="Verdana"/>
              </a:rPr>
              <a:t>T</a:t>
            </a:r>
            <a:r>
              <a:rPr sz="2400" spc="25" dirty="0">
                <a:solidFill>
                  <a:srgbClr val="040707"/>
                </a:solidFill>
                <a:latin typeface="Verdana"/>
                <a:cs typeface="Verdana"/>
              </a:rPr>
              <a:t>A</a:t>
            </a:r>
            <a:r>
              <a:rPr sz="2400" spc="-225" dirty="0">
                <a:solidFill>
                  <a:srgbClr val="040707"/>
                </a:solidFill>
                <a:latin typeface="Verdana"/>
                <a:cs typeface="Verdana"/>
              </a:rPr>
              <a:t>,</a:t>
            </a:r>
            <a:r>
              <a:rPr sz="2400" spc="-17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040707"/>
                </a:solidFill>
                <a:latin typeface="Verdana"/>
                <a:cs typeface="Verdana"/>
              </a:rPr>
              <a:t>D</a:t>
            </a:r>
            <a:r>
              <a:rPr sz="2400" spc="75" dirty="0">
                <a:solidFill>
                  <a:srgbClr val="040707"/>
                </a:solidFill>
                <a:latin typeface="Verdana"/>
                <a:cs typeface="Verdana"/>
              </a:rPr>
              <a:t>e</a:t>
            </a:r>
            <a:r>
              <a:rPr sz="2400" spc="5" dirty="0">
                <a:solidFill>
                  <a:srgbClr val="040707"/>
                </a:solidFill>
                <a:latin typeface="Verdana"/>
                <a:cs typeface="Verdana"/>
              </a:rPr>
              <a:t>l</a:t>
            </a:r>
            <a:r>
              <a:rPr sz="2400" spc="75" dirty="0">
                <a:solidFill>
                  <a:srgbClr val="040707"/>
                </a:solidFill>
                <a:latin typeface="Verdana"/>
                <a:cs typeface="Verdana"/>
              </a:rPr>
              <a:t>o</a:t>
            </a:r>
            <a:r>
              <a:rPr sz="2400" spc="-114" dirty="0">
                <a:solidFill>
                  <a:srgbClr val="040707"/>
                </a:solidFill>
                <a:latin typeface="Verdana"/>
                <a:cs typeface="Verdana"/>
              </a:rPr>
              <a:t>i</a:t>
            </a:r>
            <a:r>
              <a:rPr sz="2400" spc="-80" dirty="0">
                <a:solidFill>
                  <a:srgbClr val="040707"/>
                </a:solidFill>
                <a:latin typeface="Verdana"/>
                <a:cs typeface="Verdana"/>
              </a:rPr>
              <a:t>tt</a:t>
            </a:r>
            <a:r>
              <a:rPr sz="2400" spc="75" dirty="0">
                <a:solidFill>
                  <a:srgbClr val="040707"/>
                </a:solidFill>
                <a:latin typeface="Verdana"/>
                <a:cs typeface="Verdana"/>
              </a:rPr>
              <a:t>e</a:t>
            </a:r>
            <a:r>
              <a:rPr sz="2400" spc="-225" dirty="0">
                <a:solidFill>
                  <a:srgbClr val="040707"/>
                </a:solidFill>
                <a:latin typeface="Verdana"/>
                <a:cs typeface="Verdana"/>
              </a:rPr>
              <a:t>,</a:t>
            </a:r>
            <a:r>
              <a:rPr sz="2400" spc="-17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040707"/>
                </a:solidFill>
                <a:latin typeface="Verdana"/>
                <a:cs typeface="Verdana"/>
              </a:rPr>
              <a:t>E</a:t>
            </a:r>
            <a:r>
              <a:rPr sz="2400" spc="140" dirty="0">
                <a:solidFill>
                  <a:srgbClr val="040707"/>
                </a:solidFill>
                <a:latin typeface="Verdana"/>
                <a:cs typeface="Verdana"/>
              </a:rPr>
              <a:t>Y</a:t>
            </a:r>
            <a:r>
              <a:rPr sz="2400" spc="-445" dirty="0">
                <a:solidFill>
                  <a:srgbClr val="040707"/>
                </a:solidFill>
                <a:latin typeface="Verdana"/>
                <a:cs typeface="Verdana"/>
              </a:rPr>
              <a:t>;</a:t>
            </a:r>
            <a:endParaRPr sz="2400" dirty="0">
              <a:latin typeface="Verdana"/>
              <a:cs typeface="Verdana"/>
            </a:endParaRPr>
          </a:p>
          <a:p>
            <a:pPr marL="407034" marR="5080">
              <a:lnSpc>
                <a:spcPct val="125000"/>
              </a:lnSpc>
            </a:pPr>
            <a:r>
              <a:rPr sz="2400" spc="65" dirty="0">
                <a:solidFill>
                  <a:srgbClr val="040707"/>
                </a:solidFill>
                <a:latin typeface="Lucida Sans Unicode"/>
                <a:cs typeface="Lucida Sans Unicode"/>
              </a:rPr>
              <a:t>Лучший</a:t>
            </a:r>
            <a:r>
              <a:rPr sz="2400" spc="-85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040707"/>
                </a:solidFill>
                <a:latin typeface="Lucida Sans Unicode"/>
                <a:cs typeface="Lucida Sans Unicode"/>
              </a:rPr>
              <a:t>профессиональный</a:t>
            </a:r>
            <a:r>
              <a:rPr sz="2400" spc="-80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-15" dirty="0">
                <a:solidFill>
                  <a:srgbClr val="040707"/>
                </a:solidFill>
                <a:latin typeface="Lucida Sans Unicode"/>
                <a:cs typeface="Lucida Sans Unicode"/>
              </a:rPr>
              <a:t>юрист</a:t>
            </a:r>
            <a:r>
              <a:rPr sz="2400" spc="-85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-95" dirty="0">
                <a:solidFill>
                  <a:srgbClr val="040707"/>
                </a:solidFill>
                <a:latin typeface="Verdana"/>
                <a:cs typeface="Verdana"/>
              </a:rPr>
              <a:t>2015</a:t>
            </a:r>
            <a:r>
              <a:rPr sz="2400" spc="-16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400" spc="-225" dirty="0">
                <a:solidFill>
                  <a:srgbClr val="040707"/>
                </a:solidFill>
                <a:latin typeface="Lucida Sans Unicode"/>
                <a:cs typeface="Lucida Sans Unicode"/>
              </a:rPr>
              <a:t>г</a:t>
            </a:r>
            <a:r>
              <a:rPr sz="2400" spc="-225" dirty="0">
                <a:solidFill>
                  <a:srgbClr val="040707"/>
                </a:solidFill>
                <a:latin typeface="Verdana"/>
                <a:cs typeface="Verdana"/>
              </a:rPr>
              <a:t>.</a:t>
            </a:r>
            <a:r>
              <a:rPr sz="2400" spc="-17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040707"/>
                </a:solidFill>
                <a:latin typeface="Lucida Sans Unicode"/>
                <a:cs typeface="Lucida Sans Unicode"/>
              </a:rPr>
              <a:t>по</a:t>
            </a:r>
            <a:r>
              <a:rPr sz="2400" spc="-80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15" dirty="0">
                <a:solidFill>
                  <a:srgbClr val="040707"/>
                </a:solidFill>
                <a:latin typeface="Lucida Sans Unicode"/>
                <a:cs typeface="Lucida Sans Unicode"/>
              </a:rPr>
              <a:t>версии</a:t>
            </a:r>
            <a:r>
              <a:rPr sz="2400" spc="-85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-35" dirty="0">
                <a:solidFill>
                  <a:srgbClr val="040707"/>
                </a:solidFill>
                <a:latin typeface="Lucida Sans Unicode"/>
                <a:cs typeface="Lucida Sans Unicode"/>
              </a:rPr>
              <a:t>Казахстанского </a:t>
            </a:r>
            <a:r>
              <a:rPr sz="2400" spc="-740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-40" dirty="0" err="1">
                <a:solidFill>
                  <a:srgbClr val="040707"/>
                </a:solidFill>
                <a:latin typeface="Lucida Sans Unicode"/>
                <a:cs typeface="Lucida Sans Unicode"/>
              </a:rPr>
              <a:t>международного</a:t>
            </a:r>
            <a:r>
              <a:rPr sz="2400" spc="-95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5" smtClean="0">
                <a:solidFill>
                  <a:srgbClr val="040707"/>
                </a:solidFill>
                <a:latin typeface="Lucida Sans Unicode"/>
                <a:cs typeface="Lucida Sans Unicode"/>
              </a:rPr>
              <a:t>арбитража</a:t>
            </a:r>
            <a:r>
              <a:rPr sz="2400" spc="-45" smtClean="0">
                <a:solidFill>
                  <a:srgbClr val="040707"/>
                </a:solidFill>
                <a:latin typeface="Verdana"/>
                <a:cs typeface="Verdana"/>
              </a:rPr>
              <a:t>;</a:t>
            </a:r>
            <a:endParaRPr sz="2400">
              <a:latin typeface="Verdana"/>
              <a:cs typeface="Verdana"/>
            </a:endParaRPr>
          </a:p>
          <a:p>
            <a:pPr marL="407034" marR="603250">
              <a:lnSpc>
                <a:spcPct val="125000"/>
              </a:lnSpc>
            </a:pPr>
            <a:r>
              <a:rPr sz="2400" spc="-20" dirty="0">
                <a:solidFill>
                  <a:srgbClr val="040707"/>
                </a:solidFill>
                <a:latin typeface="Lucida Sans Unicode"/>
                <a:cs typeface="Lucida Sans Unicode"/>
              </a:rPr>
              <a:t>Автор</a:t>
            </a:r>
            <a:r>
              <a:rPr sz="2400" spc="-85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40707"/>
                </a:solidFill>
                <a:latin typeface="Lucida Sans Unicode"/>
                <a:cs typeface="Lucida Sans Unicode"/>
              </a:rPr>
              <a:t>публикаций</a:t>
            </a:r>
            <a:r>
              <a:rPr sz="2400" spc="-85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-45" dirty="0">
                <a:solidFill>
                  <a:srgbClr val="040707"/>
                </a:solidFill>
                <a:latin typeface="Lucida Sans Unicode"/>
                <a:cs typeface="Lucida Sans Unicode"/>
              </a:rPr>
              <a:t>для</a:t>
            </a:r>
            <a:r>
              <a:rPr sz="2400" spc="-80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25" dirty="0">
                <a:solidFill>
                  <a:srgbClr val="040707"/>
                </a:solidFill>
                <a:latin typeface="Verdana"/>
                <a:cs typeface="Verdana"/>
              </a:rPr>
              <a:t>Forbes</a:t>
            </a:r>
            <a:r>
              <a:rPr sz="2400" spc="-17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40707"/>
                </a:solidFill>
                <a:latin typeface="Verdana"/>
                <a:cs typeface="Verdana"/>
              </a:rPr>
              <a:t>Kazakhstan,</a:t>
            </a:r>
            <a:r>
              <a:rPr sz="2400" spc="-17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40707"/>
                </a:solidFill>
                <a:latin typeface="Lucida Sans Unicode"/>
                <a:cs typeface="Lucida Sans Unicode"/>
              </a:rPr>
              <a:t>Капитал</a:t>
            </a:r>
            <a:r>
              <a:rPr sz="2400" spc="-20" dirty="0">
                <a:solidFill>
                  <a:srgbClr val="040707"/>
                </a:solidFill>
                <a:latin typeface="Verdana"/>
                <a:cs typeface="Verdana"/>
              </a:rPr>
              <a:t>,</a:t>
            </a:r>
            <a:r>
              <a:rPr sz="2400" spc="-16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40707"/>
                </a:solidFill>
                <a:latin typeface="Lucida Sans Unicode"/>
                <a:cs typeface="Lucida Sans Unicode"/>
              </a:rPr>
              <a:t>Курсив</a:t>
            </a:r>
            <a:r>
              <a:rPr sz="2400" spc="-85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35" dirty="0">
                <a:solidFill>
                  <a:srgbClr val="040707"/>
                </a:solidFill>
                <a:latin typeface="Lucida Sans Unicode"/>
                <a:cs typeface="Lucida Sans Unicode"/>
              </a:rPr>
              <a:t>и</a:t>
            </a:r>
            <a:r>
              <a:rPr sz="2400" spc="-85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-200" dirty="0">
                <a:solidFill>
                  <a:srgbClr val="040707"/>
                </a:solidFill>
                <a:latin typeface="Lucida Sans Unicode"/>
                <a:cs typeface="Lucida Sans Unicode"/>
              </a:rPr>
              <a:t>пр</a:t>
            </a:r>
            <a:r>
              <a:rPr sz="2400" spc="-200" dirty="0">
                <a:solidFill>
                  <a:srgbClr val="040707"/>
                </a:solidFill>
                <a:latin typeface="Verdana"/>
                <a:cs typeface="Verdana"/>
              </a:rPr>
              <a:t>.; </a:t>
            </a:r>
            <a:r>
              <a:rPr sz="2400" spc="-83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040707"/>
                </a:solidFill>
                <a:latin typeface="Lucida Sans Unicode"/>
                <a:cs typeface="Lucida Sans Unicode"/>
              </a:rPr>
              <a:t>Член</a:t>
            </a:r>
            <a:r>
              <a:rPr sz="2400" spc="-95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15" dirty="0">
                <a:solidFill>
                  <a:srgbClr val="040707"/>
                </a:solidFill>
                <a:latin typeface="Lucida Sans Unicode"/>
                <a:cs typeface="Lucida Sans Unicode"/>
              </a:rPr>
              <a:t>палаты</a:t>
            </a:r>
            <a:r>
              <a:rPr sz="2400" spc="-90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-15" dirty="0">
                <a:solidFill>
                  <a:srgbClr val="040707"/>
                </a:solidFill>
                <a:latin typeface="Lucida Sans Unicode"/>
                <a:cs typeface="Lucida Sans Unicode"/>
              </a:rPr>
              <a:t>юридических</a:t>
            </a:r>
            <a:r>
              <a:rPr sz="2400" spc="-90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5" dirty="0">
                <a:solidFill>
                  <a:srgbClr val="040707"/>
                </a:solidFill>
                <a:latin typeface="Lucida Sans Unicode"/>
                <a:cs typeface="Lucida Sans Unicode"/>
              </a:rPr>
              <a:t>консультантов</a:t>
            </a:r>
            <a:r>
              <a:rPr sz="2400" spc="-90" dirty="0">
                <a:solidFill>
                  <a:srgbClr val="040707"/>
                </a:solidFill>
                <a:latin typeface="Lucida Sans Unicode"/>
                <a:cs typeface="Lucida Sans Unicode"/>
              </a:rPr>
              <a:t> </a:t>
            </a:r>
            <a:r>
              <a:rPr sz="2400" spc="-100" dirty="0">
                <a:solidFill>
                  <a:srgbClr val="040707"/>
                </a:solidFill>
                <a:latin typeface="Verdana"/>
                <a:cs typeface="Verdana"/>
              </a:rPr>
              <a:t>KazBar.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 dirty="0">
              <a:latin typeface="Verdana"/>
              <a:cs typeface="Verdana"/>
            </a:endParaRPr>
          </a:p>
          <a:p>
            <a:pPr marL="407034">
              <a:lnSpc>
                <a:spcPct val="100000"/>
              </a:lnSpc>
            </a:pPr>
            <a:r>
              <a:rPr sz="2400" spc="-440" dirty="0">
                <a:solidFill>
                  <a:srgbClr val="D04E04"/>
                </a:solidFill>
                <a:latin typeface="Verdana"/>
                <a:cs typeface="Verdana"/>
              </a:rPr>
              <a:t>+</a:t>
            </a:r>
            <a:r>
              <a:rPr sz="2400" spc="-60" dirty="0">
                <a:solidFill>
                  <a:srgbClr val="D04E04"/>
                </a:solidFill>
                <a:latin typeface="Verdana"/>
                <a:cs typeface="Verdana"/>
              </a:rPr>
              <a:t>7</a:t>
            </a:r>
            <a:r>
              <a:rPr sz="2400" spc="-175" dirty="0">
                <a:solidFill>
                  <a:srgbClr val="D04E04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D04E04"/>
                </a:solidFill>
                <a:latin typeface="Verdana"/>
                <a:cs typeface="Verdana"/>
              </a:rPr>
              <a:t>77</a:t>
            </a:r>
            <a:r>
              <a:rPr sz="2400" spc="35" dirty="0">
                <a:solidFill>
                  <a:srgbClr val="D04E04"/>
                </a:solidFill>
                <a:latin typeface="Verdana"/>
                <a:cs typeface="Verdana"/>
              </a:rPr>
              <a:t>8</a:t>
            </a:r>
            <a:r>
              <a:rPr sz="2400" spc="-175" dirty="0">
                <a:solidFill>
                  <a:srgbClr val="D04E04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D04E04"/>
                </a:solidFill>
                <a:latin typeface="Verdana"/>
                <a:cs typeface="Verdana"/>
              </a:rPr>
              <a:t>0</a:t>
            </a:r>
            <a:r>
              <a:rPr sz="2400" spc="20" dirty="0">
                <a:solidFill>
                  <a:srgbClr val="D04E04"/>
                </a:solidFill>
                <a:latin typeface="Verdana"/>
                <a:cs typeface="Verdana"/>
              </a:rPr>
              <a:t>2</a:t>
            </a:r>
            <a:r>
              <a:rPr sz="2400" spc="-175" dirty="0">
                <a:solidFill>
                  <a:srgbClr val="D04E04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D04E04"/>
                </a:solidFill>
                <a:latin typeface="Verdana"/>
                <a:cs typeface="Verdana"/>
              </a:rPr>
              <a:t>03</a:t>
            </a:r>
            <a:r>
              <a:rPr sz="2400" spc="-175" dirty="0">
                <a:solidFill>
                  <a:srgbClr val="D04E04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D04E04"/>
                </a:solidFill>
                <a:latin typeface="Verdana"/>
                <a:cs typeface="Verdana"/>
              </a:rPr>
              <a:t>033</a:t>
            </a:r>
            <a:endParaRPr sz="2400" dirty="0">
              <a:latin typeface="Verdana"/>
              <a:cs typeface="Verdana"/>
            </a:endParaRPr>
          </a:p>
          <a:p>
            <a:pPr marL="407034" marR="3787140">
              <a:lnSpc>
                <a:spcPct val="125000"/>
              </a:lnSpc>
            </a:pPr>
            <a:r>
              <a:rPr sz="2400" u="heavy" spc="-70" dirty="0">
                <a:solidFill>
                  <a:srgbClr val="D04E04"/>
                </a:solidFill>
                <a:uFill>
                  <a:solidFill>
                    <a:srgbClr val="D04E04"/>
                  </a:solidFill>
                </a:uFill>
                <a:latin typeface="Verdana"/>
                <a:cs typeface="Verdana"/>
                <a:hlinkClick r:id="rId4"/>
              </a:rPr>
              <a:t>www.maximbazhenov.com </a:t>
            </a:r>
            <a:r>
              <a:rPr sz="2400" spc="-65" dirty="0">
                <a:solidFill>
                  <a:srgbClr val="D04E04"/>
                </a:solidFill>
                <a:latin typeface="Verdana"/>
                <a:cs typeface="Verdana"/>
              </a:rPr>
              <a:t> </a:t>
            </a:r>
            <a:r>
              <a:rPr sz="2400" u="heavy" spc="-80" dirty="0">
                <a:solidFill>
                  <a:srgbClr val="D04E04"/>
                </a:solidFill>
                <a:uFill>
                  <a:solidFill>
                    <a:srgbClr val="D04E04"/>
                  </a:solidFill>
                </a:uFill>
                <a:latin typeface="Verdana"/>
                <a:cs typeface="Verdana"/>
                <a:hlinkClick r:id="rId5"/>
              </a:rPr>
              <a:t>www.insta</a:t>
            </a:r>
            <a:r>
              <a:rPr sz="2400" spc="-80" dirty="0">
                <a:solidFill>
                  <a:srgbClr val="D04E04"/>
                </a:solidFill>
                <a:latin typeface="Verdana"/>
                <a:cs typeface="Verdana"/>
                <a:hlinkClick r:id="rId5"/>
              </a:rPr>
              <a:t>g</a:t>
            </a:r>
            <a:r>
              <a:rPr sz="2400" u="heavy" spc="-80" dirty="0">
                <a:solidFill>
                  <a:srgbClr val="D04E04"/>
                </a:solidFill>
                <a:uFill>
                  <a:solidFill>
                    <a:srgbClr val="D04E04"/>
                  </a:solidFill>
                </a:uFill>
                <a:latin typeface="Verdana"/>
                <a:cs typeface="Verdana"/>
                <a:hlinkClick r:id="rId5"/>
              </a:rPr>
              <a:t>ram.com/maximbazhenov_lawyer </a:t>
            </a:r>
            <a:r>
              <a:rPr sz="2400" spc="-830" dirty="0">
                <a:solidFill>
                  <a:srgbClr val="D04E04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D04E04"/>
                </a:solidFill>
                <a:latin typeface="Verdana"/>
                <a:cs typeface="Verdana"/>
                <a:hlinkClick r:id="rId6"/>
              </a:rPr>
              <a:t>info@maximbazhenov.com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44739" y="4606402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4" y="219074"/>
                </a:moveTo>
                <a:lnTo>
                  <a:pt x="0" y="219074"/>
                </a:lnTo>
                <a:lnTo>
                  <a:pt x="0" y="0"/>
                </a:lnTo>
                <a:lnTo>
                  <a:pt x="219074" y="0"/>
                </a:lnTo>
                <a:lnTo>
                  <a:pt x="219074" y="219074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44739" y="5074714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4" y="219074"/>
                </a:moveTo>
                <a:lnTo>
                  <a:pt x="0" y="219074"/>
                </a:lnTo>
                <a:lnTo>
                  <a:pt x="0" y="0"/>
                </a:lnTo>
                <a:lnTo>
                  <a:pt x="219074" y="0"/>
                </a:lnTo>
                <a:lnTo>
                  <a:pt x="219074" y="219074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4739" y="5519213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4" y="219074"/>
                </a:moveTo>
                <a:lnTo>
                  <a:pt x="0" y="219074"/>
                </a:lnTo>
                <a:lnTo>
                  <a:pt x="0" y="0"/>
                </a:lnTo>
                <a:lnTo>
                  <a:pt x="219074" y="0"/>
                </a:lnTo>
                <a:lnTo>
                  <a:pt x="219074" y="219074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4739" y="6432577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4" y="219074"/>
                </a:moveTo>
                <a:lnTo>
                  <a:pt x="0" y="219074"/>
                </a:lnTo>
                <a:lnTo>
                  <a:pt x="0" y="0"/>
                </a:lnTo>
                <a:lnTo>
                  <a:pt x="219074" y="0"/>
                </a:lnTo>
                <a:lnTo>
                  <a:pt x="219074" y="219074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4739" y="6871504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4" y="219074"/>
                </a:moveTo>
                <a:lnTo>
                  <a:pt x="0" y="219074"/>
                </a:lnTo>
                <a:lnTo>
                  <a:pt x="0" y="0"/>
                </a:lnTo>
                <a:lnTo>
                  <a:pt x="219074" y="0"/>
                </a:lnTo>
                <a:lnTo>
                  <a:pt x="219074" y="219074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70837" y="473937"/>
            <a:ext cx="3529443" cy="780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259300" cy="10287000"/>
            <a:chOff x="0" y="0"/>
            <a:chExt cx="172593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9157255"/>
              <a:ext cx="17259300" cy="38100"/>
            </a:xfrm>
            <a:custGeom>
              <a:avLst/>
              <a:gdLst/>
              <a:ahLst/>
              <a:cxnLst/>
              <a:rect l="l" t="t" r="r" b="b"/>
              <a:pathLst>
                <a:path w="17259300" h="38100">
                  <a:moveTo>
                    <a:pt x="17259298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17259298" y="0"/>
                  </a:lnTo>
                  <a:lnTo>
                    <a:pt x="17259298" y="38099"/>
                  </a:lnTo>
                  <a:close/>
                </a:path>
              </a:pathLst>
            </a:custGeom>
            <a:solidFill>
              <a:srgbClr val="DF5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9916" y="0"/>
              <a:ext cx="5486400" cy="10286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58" y="3162915"/>
              <a:ext cx="114300" cy="1142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58" y="3658215"/>
              <a:ext cx="114300" cy="114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58" y="4153515"/>
              <a:ext cx="114300" cy="114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58" y="6134715"/>
              <a:ext cx="114300" cy="1142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58" y="7620614"/>
              <a:ext cx="114300" cy="1142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49916" y="9157255"/>
              <a:ext cx="5495925" cy="1130300"/>
            </a:xfrm>
            <a:custGeom>
              <a:avLst/>
              <a:gdLst/>
              <a:ahLst/>
              <a:cxnLst/>
              <a:rect l="l" t="t" r="r" b="b"/>
              <a:pathLst>
                <a:path w="5495925" h="1130300">
                  <a:moveTo>
                    <a:pt x="0" y="0"/>
                  </a:moveTo>
                  <a:lnTo>
                    <a:pt x="5495924" y="0"/>
                  </a:lnTo>
                  <a:lnTo>
                    <a:pt x="5495924" y="1129744"/>
                  </a:lnTo>
                  <a:lnTo>
                    <a:pt x="0" y="1129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C23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38158" y="1028733"/>
            <a:ext cx="78073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415" dirty="0"/>
              <a:t>М</a:t>
            </a:r>
            <a:r>
              <a:rPr sz="7000" spc="-459" dirty="0"/>
              <a:t>а</a:t>
            </a:r>
            <a:r>
              <a:rPr sz="7000" spc="5" dirty="0"/>
              <a:t>к</a:t>
            </a:r>
            <a:r>
              <a:rPr sz="7000" spc="-204" dirty="0"/>
              <a:t>с</a:t>
            </a:r>
            <a:r>
              <a:rPr sz="7000" spc="-305" dirty="0"/>
              <a:t>и</a:t>
            </a:r>
            <a:r>
              <a:rPr sz="7000" spc="-265" dirty="0"/>
              <a:t>м</a:t>
            </a:r>
            <a:r>
              <a:rPr sz="7000" spc="-220" dirty="0"/>
              <a:t> </a:t>
            </a:r>
            <a:r>
              <a:rPr sz="7000" spc="-459" dirty="0"/>
              <a:t>Ба</a:t>
            </a:r>
            <a:r>
              <a:rPr sz="7000" spc="130" dirty="0"/>
              <a:t>ж</a:t>
            </a:r>
            <a:r>
              <a:rPr sz="7000" spc="-490" dirty="0"/>
              <a:t>е</a:t>
            </a:r>
            <a:r>
              <a:rPr sz="7000" spc="-390" dirty="0"/>
              <a:t>н</a:t>
            </a:r>
            <a:r>
              <a:rPr sz="7000" spc="-425" dirty="0"/>
              <a:t>о</a:t>
            </a:r>
            <a:r>
              <a:rPr sz="7000" spc="-200" dirty="0"/>
              <a:t>в</a:t>
            </a:r>
            <a:endParaRPr sz="7000"/>
          </a:p>
        </p:txBody>
      </p:sp>
      <p:sp>
        <p:nvSpPr>
          <p:cNvPr id="12" name="object 12"/>
          <p:cNvSpPr txBox="1"/>
          <p:nvPr/>
        </p:nvSpPr>
        <p:spPr>
          <a:xfrm>
            <a:off x="9342549" y="2897479"/>
            <a:ext cx="6966584" cy="547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800" spc="75" dirty="0">
                <a:solidFill>
                  <a:srgbClr val="040707"/>
                </a:solidFill>
                <a:latin typeface="Verdana"/>
                <a:cs typeface="Verdana"/>
              </a:rPr>
              <a:t>Руководитель</a:t>
            </a:r>
            <a:r>
              <a:rPr sz="2800" spc="-114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114" dirty="0">
                <a:solidFill>
                  <a:srgbClr val="040707"/>
                </a:solidFill>
                <a:latin typeface="Verdana"/>
                <a:cs typeface="Verdana"/>
              </a:rPr>
              <a:t>юридической</a:t>
            </a:r>
            <a:r>
              <a:rPr sz="2800" spc="-114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040707"/>
                </a:solidFill>
                <a:latin typeface="Verdana"/>
                <a:cs typeface="Verdana"/>
              </a:rPr>
              <a:t>фирмы; </a:t>
            </a:r>
            <a:r>
              <a:rPr sz="2800" spc="-96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125" dirty="0">
                <a:solidFill>
                  <a:srgbClr val="040707"/>
                </a:solidFill>
                <a:latin typeface="Verdana"/>
                <a:cs typeface="Verdana"/>
              </a:rPr>
              <a:t>Ранее</a:t>
            </a:r>
            <a:r>
              <a:rPr sz="2800" spc="-12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70" dirty="0">
                <a:solidFill>
                  <a:srgbClr val="040707"/>
                </a:solidFill>
                <a:latin typeface="Verdana"/>
                <a:cs typeface="Verdana"/>
              </a:rPr>
              <a:t>работал</a:t>
            </a:r>
            <a:r>
              <a:rPr sz="2800" spc="-12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040707"/>
                </a:solidFill>
                <a:latin typeface="Verdana"/>
                <a:cs typeface="Verdana"/>
              </a:rPr>
              <a:t>в</a:t>
            </a:r>
            <a:r>
              <a:rPr sz="2800" spc="-12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040707"/>
                </a:solidFill>
                <a:latin typeface="Verdana"/>
                <a:cs typeface="Verdana"/>
              </a:rPr>
              <a:t>GRATA,</a:t>
            </a:r>
            <a:r>
              <a:rPr sz="2800" spc="-12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20" dirty="0">
                <a:solidFill>
                  <a:srgbClr val="040707"/>
                </a:solidFill>
                <a:latin typeface="Verdana"/>
                <a:cs typeface="Verdana"/>
              </a:rPr>
              <a:t>Deloitte,</a:t>
            </a:r>
            <a:r>
              <a:rPr sz="2800" spc="-12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-160" dirty="0">
                <a:solidFill>
                  <a:srgbClr val="040707"/>
                </a:solidFill>
                <a:latin typeface="Verdana"/>
                <a:cs typeface="Verdana"/>
              </a:rPr>
              <a:t>EY; </a:t>
            </a:r>
            <a:r>
              <a:rPr sz="2800" spc="-969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100" dirty="0">
                <a:solidFill>
                  <a:srgbClr val="040707"/>
                </a:solidFill>
                <a:latin typeface="Verdana"/>
                <a:cs typeface="Verdana"/>
              </a:rPr>
              <a:t>Лучший </a:t>
            </a:r>
            <a:r>
              <a:rPr sz="2800" spc="95" dirty="0">
                <a:solidFill>
                  <a:srgbClr val="040707"/>
                </a:solidFill>
                <a:latin typeface="Verdana"/>
                <a:cs typeface="Verdana"/>
              </a:rPr>
              <a:t>профессиональный </a:t>
            </a:r>
            <a:r>
              <a:rPr sz="2800" spc="100" dirty="0">
                <a:solidFill>
                  <a:srgbClr val="040707"/>
                </a:solidFill>
                <a:latin typeface="Verdana"/>
                <a:cs typeface="Verdana"/>
              </a:rPr>
              <a:t>юрист </a:t>
            </a:r>
            <a:r>
              <a:rPr sz="2800" spc="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-140" dirty="0">
                <a:solidFill>
                  <a:srgbClr val="040707"/>
                </a:solidFill>
                <a:latin typeface="Verdana"/>
                <a:cs typeface="Verdana"/>
              </a:rPr>
              <a:t>2</a:t>
            </a:r>
            <a:r>
              <a:rPr sz="2800" spc="130" dirty="0">
                <a:solidFill>
                  <a:srgbClr val="040707"/>
                </a:solidFill>
                <a:latin typeface="Verdana"/>
                <a:cs typeface="Verdana"/>
              </a:rPr>
              <a:t>0</a:t>
            </a:r>
            <a:r>
              <a:rPr sz="2800" spc="-730" dirty="0">
                <a:solidFill>
                  <a:srgbClr val="040707"/>
                </a:solidFill>
                <a:latin typeface="Verdana"/>
                <a:cs typeface="Verdana"/>
              </a:rPr>
              <a:t>1</a:t>
            </a:r>
            <a:r>
              <a:rPr sz="2800" spc="-235" dirty="0">
                <a:solidFill>
                  <a:srgbClr val="040707"/>
                </a:solidFill>
                <a:latin typeface="Verdana"/>
                <a:cs typeface="Verdana"/>
              </a:rPr>
              <a:t>5</a:t>
            </a:r>
            <a:r>
              <a:rPr sz="280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35" dirty="0">
                <a:solidFill>
                  <a:srgbClr val="040707"/>
                </a:solidFill>
                <a:latin typeface="Verdana"/>
                <a:cs typeface="Verdana"/>
              </a:rPr>
              <a:t>г</a:t>
            </a:r>
            <a:r>
              <a:rPr sz="2800" spc="-490" dirty="0">
                <a:solidFill>
                  <a:srgbClr val="040707"/>
                </a:solidFill>
                <a:latin typeface="Verdana"/>
                <a:cs typeface="Verdana"/>
              </a:rPr>
              <a:t>.</a:t>
            </a:r>
            <a:r>
              <a:rPr sz="280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170" dirty="0">
                <a:solidFill>
                  <a:srgbClr val="040707"/>
                </a:solidFill>
                <a:latin typeface="Verdana"/>
                <a:cs typeface="Verdana"/>
              </a:rPr>
              <a:t>п</a:t>
            </a:r>
            <a:r>
              <a:rPr sz="2800" spc="60" dirty="0">
                <a:solidFill>
                  <a:srgbClr val="040707"/>
                </a:solidFill>
                <a:latin typeface="Verdana"/>
                <a:cs typeface="Verdana"/>
              </a:rPr>
              <a:t>о</a:t>
            </a:r>
            <a:r>
              <a:rPr sz="280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85" dirty="0">
                <a:solidFill>
                  <a:srgbClr val="040707"/>
                </a:solidFill>
                <a:latin typeface="Verdana"/>
                <a:cs typeface="Verdana"/>
              </a:rPr>
              <a:t>в</a:t>
            </a:r>
            <a:r>
              <a:rPr sz="2800" spc="95" dirty="0">
                <a:solidFill>
                  <a:srgbClr val="040707"/>
                </a:solidFill>
                <a:latin typeface="Verdana"/>
                <a:cs typeface="Verdana"/>
              </a:rPr>
              <a:t>е</a:t>
            </a:r>
            <a:r>
              <a:rPr sz="2800" spc="245" dirty="0">
                <a:solidFill>
                  <a:srgbClr val="040707"/>
                </a:solidFill>
                <a:latin typeface="Verdana"/>
                <a:cs typeface="Verdana"/>
              </a:rPr>
              <a:t>р</a:t>
            </a:r>
            <a:r>
              <a:rPr sz="2800" spc="125" dirty="0">
                <a:solidFill>
                  <a:srgbClr val="040707"/>
                </a:solidFill>
                <a:latin typeface="Verdana"/>
                <a:cs typeface="Verdana"/>
              </a:rPr>
              <a:t>с</a:t>
            </a:r>
            <a:r>
              <a:rPr sz="2800" spc="180" dirty="0">
                <a:solidFill>
                  <a:srgbClr val="040707"/>
                </a:solidFill>
                <a:latin typeface="Verdana"/>
                <a:cs typeface="Verdana"/>
              </a:rPr>
              <a:t>и</a:t>
            </a:r>
            <a:r>
              <a:rPr sz="2800" spc="100" dirty="0">
                <a:solidFill>
                  <a:srgbClr val="040707"/>
                </a:solidFill>
                <a:latin typeface="Verdana"/>
                <a:cs typeface="Verdana"/>
              </a:rPr>
              <a:t>и</a:t>
            </a:r>
            <a:r>
              <a:rPr sz="280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040707"/>
                </a:solidFill>
                <a:latin typeface="Verdana"/>
                <a:cs typeface="Verdana"/>
              </a:rPr>
              <a:t>К</a:t>
            </a:r>
            <a:r>
              <a:rPr sz="2800" dirty="0">
                <a:solidFill>
                  <a:srgbClr val="040707"/>
                </a:solidFill>
                <a:latin typeface="Verdana"/>
                <a:cs typeface="Verdana"/>
              </a:rPr>
              <a:t>а</a:t>
            </a:r>
            <a:r>
              <a:rPr sz="2800" spc="60" dirty="0">
                <a:solidFill>
                  <a:srgbClr val="040707"/>
                </a:solidFill>
                <a:latin typeface="Verdana"/>
                <a:cs typeface="Verdana"/>
              </a:rPr>
              <a:t>з</a:t>
            </a:r>
            <a:r>
              <a:rPr sz="2800" dirty="0">
                <a:solidFill>
                  <a:srgbClr val="040707"/>
                </a:solidFill>
                <a:latin typeface="Verdana"/>
                <a:cs typeface="Verdana"/>
              </a:rPr>
              <a:t>а</a:t>
            </a:r>
            <a:r>
              <a:rPr sz="2800" spc="-170" dirty="0">
                <a:solidFill>
                  <a:srgbClr val="040707"/>
                </a:solidFill>
                <a:latin typeface="Verdana"/>
                <a:cs typeface="Verdana"/>
              </a:rPr>
              <a:t>х</a:t>
            </a:r>
            <a:r>
              <a:rPr sz="2800" spc="125" dirty="0">
                <a:solidFill>
                  <a:srgbClr val="040707"/>
                </a:solidFill>
                <a:latin typeface="Verdana"/>
                <a:cs typeface="Verdana"/>
              </a:rPr>
              <a:t>с</a:t>
            </a:r>
            <a:r>
              <a:rPr sz="2800" spc="-75" dirty="0">
                <a:solidFill>
                  <a:srgbClr val="040707"/>
                </a:solidFill>
                <a:latin typeface="Verdana"/>
                <a:cs typeface="Verdana"/>
              </a:rPr>
              <a:t>т</a:t>
            </a:r>
            <a:r>
              <a:rPr sz="2800" dirty="0">
                <a:solidFill>
                  <a:srgbClr val="040707"/>
                </a:solidFill>
                <a:latin typeface="Verdana"/>
                <a:cs typeface="Verdana"/>
              </a:rPr>
              <a:t>а</a:t>
            </a:r>
            <a:r>
              <a:rPr sz="2800" spc="160" dirty="0">
                <a:solidFill>
                  <a:srgbClr val="040707"/>
                </a:solidFill>
                <a:latin typeface="Verdana"/>
                <a:cs typeface="Verdana"/>
              </a:rPr>
              <a:t>н</a:t>
            </a:r>
            <a:r>
              <a:rPr sz="2800" spc="125" dirty="0">
                <a:solidFill>
                  <a:srgbClr val="040707"/>
                </a:solidFill>
                <a:latin typeface="Verdana"/>
                <a:cs typeface="Verdana"/>
              </a:rPr>
              <a:t>с</a:t>
            </a:r>
            <a:r>
              <a:rPr sz="2800" spc="-20" dirty="0">
                <a:solidFill>
                  <a:srgbClr val="040707"/>
                </a:solidFill>
                <a:latin typeface="Verdana"/>
                <a:cs typeface="Verdana"/>
              </a:rPr>
              <a:t>к</a:t>
            </a:r>
            <a:r>
              <a:rPr sz="2800" spc="140" dirty="0">
                <a:solidFill>
                  <a:srgbClr val="040707"/>
                </a:solidFill>
                <a:latin typeface="Verdana"/>
                <a:cs typeface="Verdana"/>
              </a:rPr>
              <a:t>о</a:t>
            </a:r>
            <a:r>
              <a:rPr sz="2800" spc="35" dirty="0">
                <a:solidFill>
                  <a:srgbClr val="040707"/>
                </a:solidFill>
                <a:latin typeface="Verdana"/>
                <a:cs typeface="Verdana"/>
              </a:rPr>
              <a:t>г</a:t>
            </a:r>
            <a:r>
              <a:rPr sz="2800" spc="40" dirty="0">
                <a:solidFill>
                  <a:srgbClr val="040707"/>
                </a:solidFill>
                <a:latin typeface="Verdana"/>
                <a:cs typeface="Verdana"/>
              </a:rPr>
              <a:t>о  </a:t>
            </a:r>
            <a:r>
              <a:rPr sz="2800" spc="110" dirty="0">
                <a:solidFill>
                  <a:srgbClr val="040707"/>
                </a:solidFill>
                <a:latin typeface="Verdana"/>
                <a:cs typeface="Verdana"/>
              </a:rPr>
              <a:t>международного </a:t>
            </a:r>
            <a:r>
              <a:rPr sz="2800" spc="85" dirty="0">
                <a:solidFill>
                  <a:srgbClr val="040707"/>
                </a:solidFill>
                <a:latin typeface="Verdana"/>
                <a:cs typeface="Verdana"/>
              </a:rPr>
              <a:t>арбитража </a:t>
            </a:r>
            <a:r>
              <a:rPr sz="2800" spc="100" dirty="0">
                <a:solidFill>
                  <a:srgbClr val="040707"/>
                </a:solidFill>
                <a:latin typeface="Verdana"/>
                <a:cs typeface="Verdana"/>
              </a:rPr>
              <a:t>и </a:t>
            </a:r>
            <a:r>
              <a:rPr sz="2800" spc="165" dirty="0">
                <a:solidFill>
                  <a:srgbClr val="040707"/>
                </a:solidFill>
                <a:latin typeface="Verdana"/>
                <a:cs typeface="Verdana"/>
              </a:rPr>
              <a:t>ИС </a:t>
            </a:r>
            <a:r>
              <a:rPr sz="2800" spc="17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040707"/>
                </a:solidFill>
                <a:latin typeface="Verdana"/>
                <a:cs typeface="Verdana"/>
              </a:rPr>
              <a:t>BestProfi;</a:t>
            </a:r>
            <a:endParaRPr sz="2800">
              <a:latin typeface="Verdana"/>
              <a:cs typeface="Verdana"/>
            </a:endParaRPr>
          </a:p>
          <a:p>
            <a:pPr marL="12700" marR="1207770">
              <a:lnSpc>
                <a:spcPct val="116100"/>
              </a:lnSpc>
            </a:pPr>
            <a:r>
              <a:rPr sz="2800" spc="100" dirty="0">
                <a:solidFill>
                  <a:srgbClr val="040707"/>
                </a:solidFill>
                <a:latin typeface="Verdana"/>
                <a:cs typeface="Verdana"/>
              </a:rPr>
              <a:t>Автор</a:t>
            </a:r>
            <a:r>
              <a:rPr sz="2800" spc="-13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95" dirty="0">
                <a:solidFill>
                  <a:srgbClr val="040707"/>
                </a:solidFill>
                <a:latin typeface="Verdana"/>
                <a:cs typeface="Verdana"/>
              </a:rPr>
              <a:t>публикаций</a:t>
            </a:r>
            <a:r>
              <a:rPr sz="2800" spc="-12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55" dirty="0">
                <a:solidFill>
                  <a:srgbClr val="040707"/>
                </a:solidFill>
                <a:latin typeface="Verdana"/>
                <a:cs typeface="Verdana"/>
              </a:rPr>
              <a:t>для</a:t>
            </a:r>
            <a:r>
              <a:rPr sz="2800" spc="-12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75" dirty="0">
                <a:solidFill>
                  <a:srgbClr val="040707"/>
                </a:solidFill>
                <a:latin typeface="Verdana"/>
                <a:cs typeface="Verdana"/>
              </a:rPr>
              <a:t>Forbes </a:t>
            </a:r>
            <a:r>
              <a:rPr sz="2800" spc="-969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040707"/>
                </a:solidFill>
                <a:latin typeface="Verdana"/>
                <a:cs typeface="Verdana"/>
              </a:rPr>
              <a:t>Kazakhstan, </a:t>
            </a:r>
            <a:r>
              <a:rPr sz="2800" spc="-10" dirty="0">
                <a:solidFill>
                  <a:srgbClr val="040707"/>
                </a:solidFill>
                <a:latin typeface="Verdana"/>
                <a:cs typeface="Verdana"/>
              </a:rPr>
              <a:t>Капитал, </a:t>
            </a:r>
            <a:r>
              <a:rPr sz="2800" spc="20" dirty="0">
                <a:solidFill>
                  <a:srgbClr val="040707"/>
                </a:solidFill>
                <a:latin typeface="Verdana"/>
                <a:cs typeface="Verdana"/>
              </a:rPr>
              <a:t>Курсив, </a:t>
            </a:r>
            <a:r>
              <a:rPr sz="2800" spc="2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70" dirty="0">
                <a:solidFill>
                  <a:srgbClr val="040707"/>
                </a:solidFill>
                <a:latin typeface="Verdana"/>
                <a:cs typeface="Verdana"/>
              </a:rPr>
              <a:t>Параграф</a:t>
            </a:r>
            <a:r>
              <a:rPr sz="2800" spc="-114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100" dirty="0">
                <a:solidFill>
                  <a:srgbClr val="040707"/>
                </a:solidFill>
                <a:latin typeface="Verdana"/>
                <a:cs typeface="Verdana"/>
              </a:rPr>
              <a:t>и</a:t>
            </a:r>
            <a:r>
              <a:rPr sz="280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-185" dirty="0">
                <a:solidFill>
                  <a:srgbClr val="040707"/>
                </a:solidFill>
                <a:latin typeface="Verdana"/>
                <a:cs typeface="Verdana"/>
              </a:rPr>
              <a:t>пр.;</a:t>
            </a:r>
            <a:endParaRPr sz="2800">
              <a:latin typeface="Verdana"/>
              <a:cs typeface="Verdana"/>
            </a:endParaRPr>
          </a:p>
          <a:p>
            <a:pPr marL="12700" marR="1828800">
              <a:lnSpc>
                <a:spcPct val="116100"/>
              </a:lnSpc>
            </a:pPr>
            <a:r>
              <a:rPr sz="2800" spc="90" dirty="0">
                <a:solidFill>
                  <a:srgbClr val="040707"/>
                </a:solidFill>
                <a:latin typeface="Verdana"/>
                <a:cs typeface="Verdana"/>
              </a:rPr>
              <a:t>Член</a:t>
            </a:r>
            <a:r>
              <a:rPr sz="2800" spc="-15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040707"/>
                </a:solidFill>
                <a:latin typeface="Verdana"/>
                <a:cs typeface="Verdana"/>
              </a:rPr>
              <a:t>палаты</a:t>
            </a:r>
            <a:r>
              <a:rPr sz="2800" spc="-14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40707"/>
                </a:solidFill>
                <a:latin typeface="Verdana"/>
                <a:cs typeface="Verdana"/>
              </a:rPr>
              <a:t>юридических </a:t>
            </a:r>
            <a:r>
              <a:rPr sz="2800" spc="-969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040707"/>
                </a:solidFill>
                <a:latin typeface="Verdana"/>
                <a:cs typeface="Verdana"/>
              </a:rPr>
              <a:t>консультантов</a:t>
            </a:r>
            <a:r>
              <a:rPr sz="2800" spc="-12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040707"/>
                </a:solidFill>
                <a:latin typeface="Verdana"/>
                <a:cs typeface="Verdana"/>
              </a:rPr>
              <a:t>KazBar.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4813" y="4548610"/>
            <a:ext cx="397510" cy="433514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u="heavy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Verdana"/>
                <a:cs typeface="Verdana"/>
                <a:hlinkClick r:id="rId4"/>
              </a:rPr>
              <a:t>www.maximbazhenov.com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897" y="4045188"/>
            <a:ext cx="115304" cy="1153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897" y="4558816"/>
            <a:ext cx="115304" cy="1153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897" y="5072443"/>
            <a:ext cx="115304" cy="1153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897" y="5586071"/>
            <a:ext cx="115304" cy="115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62249" y="3050925"/>
            <a:ext cx="5165725" cy="330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535" dirty="0">
                <a:solidFill>
                  <a:srgbClr val="DF5C23"/>
                </a:solidFill>
                <a:latin typeface="Verdana"/>
                <a:cs typeface="Verdana"/>
              </a:rPr>
              <a:t>ФОРМЫ</a:t>
            </a:r>
            <a:r>
              <a:rPr sz="3300" spc="265" dirty="0">
                <a:solidFill>
                  <a:srgbClr val="DF5C23"/>
                </a:solidFill>
                <a:latin typeface="Verdana"/>
                <a:cs typeface="Verdana"/>
              </a:rPr>
              <a:t> </a:t>
            </a:r>
            <a:r>
              <a:rPr sz="3300" spc="375" dirty="0">
                <a:solidFill>
                  <a:srgbClr val="DF5C23"/>
                </a:solidFill>
                <a:latin typeface="Verdana"/>
                <a:cs typeface="Verdana"/>
              </a:rPr>
              <a:t>ПРОВЕРОК:</a:t>
            </a:r>
            <a:endParaRPr sz="3300">
              <a:latin typeface="Verdana"/>
              <a:cs typeface="Verdana"/>
            </a:endParaRPr>
          </a:p>
          <a:p>
            <a:pPr marL="641985" marR="994410">
              <a:lnSpc>
                <a:spcPct val="116199"/>
              </a:lnSpc>
              <a:spcBef>
                <a:spcPts val="1625"/>
              </a:spcBef>
            </a:pPr>
            <a:r>
              <a:rPr sz="2900" spc="50" dirty="0">
                <a:solidFill>
                  <a:srgbClr val="040707"/>
                </a:solidFill>
                <a:latin typeface="Verdana"/>
                <a:cs typeface="Verdana"/>
              </a:rPr>
              <a:t>Комплексные; </a:t>
            </a:r>
            <a:r>
              <a:rPr sz="2900" spc="5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900" spc="25" dirty="0">
                <a:solidFill>
                  <a:srgbClr val="040707"/>
                </a:solidFill>
                <a:latin typeface="Verdana"/>
                <a:cs typeface="Verdana"/>
              </a:rPr>
              <a:t>Тематические; </a:t>
            </a:r>
            <a:r>
              <a:rPr sz="2900" spc="3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900" spc="25" dirty="0">
                <a:solidFill>
                  <a:srgbClr val="040707"/>
                </a:solidFill>
                <a:latin typeface="Verdana"/>
                <a:cs typeface="Verdana"/>
              </a:rPr>
              <a:t>Встречные; </a:t>
            </a:r>
            <a:r>
              <a:rPr sz="2900" spc="3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900" spc="-90" dirty="0">
                <a:solidFill>
                  <a:srgbClr val="040707"/>
                </a:solidFill>
                <a:latin typeface="Verdana"/>
                <a:cs typeface="Verdana"/>
              </a:rPr>
              <a:t>Х</a:t>
            </a:r>
            <a:r>
              <a:rPr sz="2900" spc="265" dirty="0">
                <a:solidFill>
                  <a:srgbClr val="040707"/>
                </a:solidFill>
                <a:latin typeface="Verdana"/>
                <a:cs typeface="Verdana"/>
              </a:rPr>
              <a:t>р</a:t>
            </a:r>
            <a:r>
              <a:rPr sz="2900" spc="155" dirty="0">
                <a:solidFill>
                  <a:srgbClr val="040707"/>
                </a:solidFill>
                <a:latin typeface="Verdana"/>
                <a:cs typeface="Verdana"/>
              </a:rPr>
              <a:t>о</a:t>
            </a:r>
            <a:r>
              <a:rPr sz="2900" spc="175" dirty="0">
                <a:solidFill>
                  <a:srgbClr val="040707"/>
                </a:solidFill>
                <a:latin typeface="Verdana"/>
                <a:cs typeface="Verdana"/>
              </a:rPr>
              <a:t>н</a:t>
            </a:r>
            <a:r>
              <a:rPr sz="2900" spc="155" dirty="0">
                <a:solidFill>
                  <a:srgbClr val="040707"/>
                </a:solidFill>
                <a:latin typeface="Verdana"/>
                <a:cs typeface="Verdana"/>
              </a:rPr>
              <a:t>о</a:t>
            </a:r>
            <a:r>
              <a:rPr sz="2900" spc="335" dirty="0">
                <a:solidFill>
                  <a:srgbClr val="040707"/>
                </a:solidFill>
                <a:latin typeface="Verdana"/>
                <a:cs typeface="Verdana"/>
              </a:rPr>
              <a:t>м</a:t>
            </a:r>
            <a:r>
              <a:rPr sz="2900" spc="110" dirty="0">
                <a:solidFill>
                  <a:srgbClr val="040707"/>
                </a:solidFill>
                <a:latin typeface="Verdana"/>
                <a:cs typeface="Verdana"/>
              </a:rPr>
              <a:t>е</a:t>
            </a:r>
            <a:r>
              <a:rPr sz="2900" spc="-65" dirty="0">
                <a:solidFill>
                  <a:srgbClr val="040707"/>
                </a:solidFill>
                <a:latin typeface="Verdana"/>
                <a:cs typeface="Verdana"/>
              </a:rPr>
              <a:t>т</a:t>
            </a:r>
            <a:r>
              <a:rPr sz="2900" spc="265" dirty="0">
                <a:solidFill>
                  <a:srgbClr val="040707"/>
                </a:solidFill>
                <a:latin typeface="Verdana"/>
                <a:cs typeface="Verdana"/>
              </a:rPr>
              <a:t>р</a:t>
            </a:r>
            <a:r>
              <a:rPr sz="2900" spc="10" dirty="0">
                <a:solidFill>
                  <a:srgbClr val="040707"/>
                </a:solidFill>
                <a:latin typeface="Verdana"/>
                <a:cs typeface="Verdana"/>
              </a:rPr>
              <a:t>а</a:t>
            </a:r>
            <a:r>
              <a:rPr sz="2900" spc="75" dirty="0">
                <a:solidFill>
                  <a:srgbClr val="040707"/>
                </a:solidFill>
                <a:latin typeface="Verdana"/>
                <a:cs typeface="Verdana"/>
              </a:rPr>
              <a:t>ж</a:t>
            </a:r>
            <a:r>
              <a:rPr sz="2900" spc="175" dirty="0">
                <a:solidFill>
                  <a:srgbClr val="040707"/>
                </a:solidFill>
                <a:latin typeface="Verdana"/>
                <a:cs typeface="Verdana"/>
              </a:rPr>
              <a:t>н</a:t>
            </a:r>
            <a:r>
              <a:rPr sz="2900" spc="-30" dirty="0">
                <a:solidFill>
                  <a:srgbClr val="040707"/>
                </a:solidFill>
                <a:latin typeface="Verdana"/>
                <a:cs typeface="Verdana"/>
              </a:rPr>
              <a:t>ы</a:t>
            </a:r>
            <a:r>
              <a:rPr sz="2900" spc="20" dirty="0">
                <a:solidFill>
                  <a:srgbClr val="040707"/>
                </a:solidFill>
                <a:latin typeface="Verdana"/>
                <a:cs typeface="Verdana"/>
              </a:rPr>
              <a:t>е  </a:t>
            </a:r>
            <a:r>
              <a:rPr sz="2900" spc="80" dirty="0">
                <a:solidFill>
                  <a:srgbClr val="040707"/>
                </a:solidFill>
                <a:latin typeface="Verdana"/>
                <a:cs typeface="Verdana"/>
              </a:rPr>
              <a:t>обследования.</a:t>
            </a:r>
            <a:endParaRPr sz="29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0943" y="4045188"/>
            <a:ext cx="115304" cy="1153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0943" y="6099698"/>
            <a:ext cx="115304" cy="1153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813295" y="3052978"/>
            <a:ext cx="5567680" cy="330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415" dirty="0">
                <a:solidFill>
                  <a:srgbClr val="DF5C23"/>
                </a:solidFill>
                <a:latin typeface="Verdana"/>
                <a:cs typeface="Verdana"/>
              </a:rPr>
              <a:t>ВИДЫ</a:t>
            </a:r>
            <a:r>
              <a:rPr sz="3300" spc="290" dirty="0">
                <a:solidFill>
                  <a:srgbClr val="DF5C23"/>
                </a:solidFill>
                <a:latin typeface="Verdana"/>
                <a:cs typeface="Verdana"/>
              </a:rPr>
              <a:t> </a:t>
            </a:r>
            <a:r>
              <a:rPr sz="3300" spc="370" dirty="0">
                <a:solidFill>
                  <a:srgbClr val="DF5C23"/>
                </a:solidFill>
                <a:latin typeface="Verdana"/>
                <a:cs typeface="Verdana"/>
              </a:rPr>
              <a:t>ПРОВЕРОК:</a:t>
            </a:r>
            <a:endParaRPr sz="3300">
              <a:latin typeface="Verdana"/>
              <a:cs typeface="Verdana"/>
            </a:endParaRPr>
          </a:p>
          <a:p>
            <a:pPr marL="641985" marR="132715">
              <a:lnSpc>
                <a:spcPct val="116199"/>
              </a:lnSpc>
              <a:spcBef>
                <a:spcPts val="1610"/>
              </a:spcBef>
            </a:pPr>
            <a:r>
              <a:rPr sz="2900" spc="100" dirty="0">
                <a:solidFill>
                  <a:srgbClr val="040707"/>
                </a:solidFill>
                <a:latin typeface="Verdana"/>
                <a:cs typeface="Verdana"/>
              </a:rPr>
              <a:t>Проверки,</a:t>
            </a:r>
            <a:r>
              <a:rPr sz="2900" spc="-13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900" spc="150" dirty="0">
                <a:solidFill>
                  <a:srgbClr val="040707"/>
                </a:solidFill>
                <a:latin typeface="Verdana"/>
                <a:cs typeface="Verdana"/>
              </a:rPr>
              <a:t>проводимые </a:t>
            </a:r>
            <a:r>
              <a:rPr sz="2900" spc="-10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900" spc="130" dirty="0">
                <a:solidFill>
                  <a:srgbClr val="040707"/>
                </a:solidFill>
                <a:latin typeface="Verdana"/>
                <a:cs typeface="Verdana"/>
              </a:rPr>
              <a:t>по </a:t>
            </a:r>
            <a:r>
              <a:rPr sz="2900" spc="145" dirty="0">
                <a:solidFill>
                  <a:srgbClr val="040707"/>
                </a:solidFill>
                <a:latin typeface="Verdana"/>
                <a:cs typeface="Verdana"/>
              </a:rPr>
              <a:t>особому </a:t>
            </a:r>
            <a:r>
              <a:rPr sz="2900" spc="95" dirty="0">
                <a:solidFill>
                  <a:srgbClr val="040707"/>
                </a:solidFill>
                <a:latin typeface="Verdana"/>
                <a:cs typeface="Verdana"/>
              </a:rPr>
              <a:t>порядку </a:t>
            </a:r>
            <a:r>
              <a:rPr sz="2900" spc="50" dirty="0">
                <a:solidFill>
                  <a:srgbClr val="040707"/>
                </a:solidFill>
                <a:latin typeface="Verdana"/>
                <a:cs typeface="Verdana"/>
              </a:rPr>
              <a:t>на </a:t>
            </a:r>
            <a:r>
              <a:rPr sz="2900" spc="-10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900" spc="125" dirty="0">
                <a:solidFill>
                  <a:srgbClr val="040707"/>
                </a:solidFill>
                <a:latin typeface="Verdana"/>
                <a:cs typeface="Verdana"/>
              </a:rPr>
              <a:t>основе</a:t>
            </a:r>
            <a:r>
              <a:rPr sz="2900" spc="-12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900" spc="120" dirty="0">
                <a:solidFill>
                  <a:srgbClr val="040707"/>
                </a:solidFill>
                <a:latin typeface="Verdana"/>
                <a:cs typeface="Verdana"/>
              </a:rPr>
              <a:t>оценки</a:t>
            </a:r>
            <a:r>
              <a:rPr sz="2900" spc="-12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900" spc="110" dirty="0">
                <a:solidFill>
                  <a:srgbClr val="040707"/>
                </a:solidFill>
                <a:latin typeface="Verdana"/>
                <a:cs typeface="Verdana"/>
              </a:rPr>
              <a:t>степени </a:t>
            </a:r>
            <a:r>
              <a:rPr sz="2900" spc="-10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900" spc="-25" dirty="0">
                <a:solidFill>
                  <a:srgbClr val="040707"/>
                </a:solidFill>
                <a:latin typeface="Verdana"/>
                <a:cs typeface="Verdana"/>
              </a:rPr>
              <a:t>риска;</a:t>
            </a:r>
            <a:endParaRPr sz="2900">
              <a:latin typeface="Verdana"/>
              <a:cs typeface="Verdana"/>
            </a:endParaRPr>
          </a:p>
          <a:p>
            <a:pPr marL="641985">
              <a:lnSpc>
                <a:spcPct val="100000"/>
              </a:lnSpc>
              <a:spcBef>
                <a:spcPts val="560"/>
              </a:spcBef>
            </a:pPr>
            <a:r>
              <a:rPr sz="2900" spc="114" dirty="0">
                <a:solidFill>
                  <a:srgbClr val="040707"/>
                </a:solidFill>
                <a:latin typeface="Verdana"/>
                <a:cs typeface="Verdana"/>
              </a:rPr>
              <a:t>Внеплановые</a:t>
            </a:r>
            <a:r>
              <a:rPr sz="2900" spc="-13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900" spc="85" dirty="0">
                <a:solidFill>
                  <a:srgbClr val="040707"/>
                </a:solidFill>
                <a:latin typeface="Verdana"/>
                <a:cs typeface="Verdana"/>
              </a:rPr>
              <a:t>проверки.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88" y="0"/>
                </a:moveTo>
                <a:lnTo>
                  <a:pt x="16378098" y="0"/>
                </a:lnTo>
                <a:lnTo>
                  <a:pt x="16378098" y="9024125"/>
                </a:lnTo>
                <a:lnTo>
                  <a:pt x="0" y="9024125"/>
                </a:lnTo>
                <a:lnTo>
                  <a:pt x="0" y="10286987"/>
                </a:lnTo>
                <a:lnTo>
                  <a:pt x="16378098" y="10286987"/>
                </a:lnTo>
                <a:lnTo>
                  <a:pt x="18287924" y="10286987"/>
                </a:lnTo>
                <a:lnTo>
                  <a:pt x="18287988" y="0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74170" y="467394"/>
            <a:ext cx="1125029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420" dirty="0"/>
              <a:t>Ф</a:t>
            </a:r>
            <a:r>
              <a:rPr sz="7000" spc="-425" dirty="0"/>
              <a:t>о</a:t>
            </a:r>
            <a:r>
              <a:rPr sz="7000" spc="-325" dirty="0"/>
              <a:t>р</a:t>
            </a:r>
            <a:r>
              <a:rPr sz="7000" spc="-270" dirty="0"/>
              <a:t>м</a:t>
            </a:r>
            <a:r>
              <a:rPr sz="7000" spc="-250" dirty="0"/>
              <a:t>ы</a:t>
            </a:r>
            <a:r>
              <a:rPr sz="7000" spc="-220" dirty="0"/>
              <a:t> </a:t>
            </a:r>
            <a:r>
              <a:rPr sz="7000" spc="-300" dirty="0"/>
              <a:t>и</a:t>
            </a:r>
            <a:r>
              <a:rPr sz="7000" spc="-220" dirty="0"/>
              <a:t> </a:t>
            </a:r>
            <a:r>
              <a:rPr sz="7000" spc="-204" dirty="0"/>
              <a:t>в</a:t>
            </a:r>
            <a:r>
              <a:rPr sz="7000" spc="-305" dirty="0"/>
              <a:t>и</a:t>
            </a:r>
            <a:r>
              <a:rPr sz="7000" spc="-365" dirty="0"/>
              <a:t>д</a:t>
            </a:r>
            <a:r>
              <a:rPr sz="7000" spc="-250" dirty="0"/>
              <a:t>ы</a:t>
            </a:r>
            <a:r>
              <a:rPr sz="7000" spc="-220" dirty="0"/>
              <a:t> </a:t>
            </a:r>
            <a:r>
              <a:rPr sz="7000" spc="-315" dirty="0"/>
              <a:t>п</a:t>
            </a:r>
            <a:r>
              <a:rPr sz="7000" spc="-325" dirty="0"/>
              <a:t>р</a:t>
            </a:r>
            <a:r>
              <a:rPr sz="7000" spc="-425" dirty="0"/>
              <a:t>о</a:t>
            </a:r>
            <a:r>
              <a:rPr sz="7000" spc="-204" dirty="0"/>
              <a:t>в</a:t>
            </a:r>
            <a:r>
              <a:rPr sz="7000" spc="-490" dirty="0"/>
              <a:t>е</a:t>
            </a:r>
            <a:r>
              <a:rPr sz="7000" spc="-325" dirty="0"/>
              <a:t>р</a:t>
            </a:r>
            <a:r>
              <a:rPr sz="7000" spc="-425" dirty="0"/>
              <a:t>о</a:t>
            </a:r>
            <a:r>
              <a:rPr sz="7000" spc="10" dirty="0"/>
              <a:t>к</a:t>
            </a:r>
            <a:endParaRPr sz="7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900" y="354225"/>
            <a:ext cx="1493710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285" dirty="0"/>
              <a:t>Основания</a:t>
            </a:r>
            <a:r>
              <a:rPr sz="7000" spc="-220" dirty="0"/>
              <a:t> </a:t>
            </a:r>
            <a:r>
              <a:rPr sz="7000" spc="-370" dirty="0"/>
              <a:t>назначения</a:t>
            </a:r>
            <a:r>
              <a:rPr sz="7000" spc="-215" dirty="0"/>
              <a:t> </a:t>
            </a:r>
            <a:r>
              <a:rPr sz="7000" spc="-315" dirty="0"/>
              <a:t>проверок</a:t>
            </a:r>
            <a:endParaRPr sz="7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184" y="3415089"/>
            <a:ext cx="98710" cy="987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184" y="5173934"/>
            <a:ext cx="98710" cy="987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184" y="8251914"/>
            <a:ext cx="98710" cy="9871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6299" y="2059552"/>
            <a:ext cx="7787005" cy="7291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33780">
              <a:lnSpc>
                <a:spcPct val="109400"/>
              </a:lnSpc>
              <a:spcBef>
                <a:spcPts val="90"/>
              </a:spcBef>
            </a:pPr>
            <a:r>
              <a:rPr sz="2800" spc="365" dirty="0">
                <a:solidFill>
                  <a:srgbClr val="DF5C23"/>
                </a:solidFill>
                <a:latin typeface="Verdana"/>
                <a:cs typeface="Verdana"/>
              </a:rPr>
              <a:t>ПРОВЕРКИ,</a:t>
            </a:r>
            <a:r>
              <a:rPr sz="2800" spc="280" dirty="0">
                <a:solidFill>
                  <a:srgbClr val="DF5C23"/>
                </a:solidFill>
                <a:latin typeface="Verdana"/>
                <a:cs typeface="Verdana"/>
              </a:rPr>
              <a:t> </a:t>
            </a:r>
            <a:r>
              <a:rPr sz="2800" spc="455" dirty="0">
                <a:solidFill>
                  <a:srgbClr val="DF5C23"/>
                </a:solidFill>
                <a:latin typeface="Verdana"/>
                <a:cs typeface="Verdana"/>
              </a:rPr>
              <a:t>ПРОВОДИМЫЕ</a:t>
            </a:r>
            <a:r>
              <a:rPr sz="2800" spc="285" dirty="0">
                <a:solidFill>
                  <a:srgbClr val="DF5C23"/>
                </a:solidFill>
                <a:latin typeface="Verdana"/>
                <a:cs typeface="Verdana"/>
              </a:rPr>
              <a:t> </a:t>
            </a:r>
            <a:r>
              <a:rPr sz="2800" spc="365" dirty="0">
                <a:solidFill>
                  <a:srgbClr val="DF5C23"/>
                </a:solidFill>
                <a:latin typeface="Verdana"/>
                <a:cs typeface="Verdana"/>
              </a:rPr>
              <a:t>ПО </a:t>
            </a:r>
            <a:r>
              <a:rPr sz="2800" spc="-969" dirty="0">
                <a:solidFill>
                  <a:srgbClr val="DF5C23"/>
                </a:solidFill>
                <a:latin typeface="Verdana"/>
                <a:cs typeface="Verdana"/>
              </a:rPr>
              <a:t> </a:t>
            </a:r>
            <a:r>
              <a:rPr sz="2800" spc="430" dirty="0">
                <a:solidFill>
                  <a:srgbClr val="DF5C23"/>
                </a:solidFill>
                <a:latin typeface="Verdana"/>
                <a:cs typeface="Verdana"/>
              </a:rPr>
              <a:t>ОСОБОМУ</a:t>
            </a:r>
            <a:r>
              <a:rPr sz="2800" spc="290" dirty="0">
                <a:solidFill>
                  <a:srgbClr val="DF5C23"/>
                </a:solidFill>
                <a:latin typeface="Verdana"/>
                <a:cs typeface="Verdana"/>
              </a:rPr>
              <a:t> ПОРЯДКУ:</a:t>
            </a:r>
            <a:endParaRPr sz="2800">
              <a:latin typeface="Verdana"/>
              <a:cs typeface="Verdana"/>
            </a:endParaRPr>
          </a:p>
          <a:p>
            <a:pPr marL="551180" marR="1299845">
              <a:lnSpc>
                <a:spcPct val="115399"/>
              </a:lnSpc>
              <a:spcBef>
                <a:spcPts val="1400"/>
              </a:spcBef>
            </a:pPr>
            <a:r>
              <a:rPr sz="2500" spc="20" dirty="0">
                <a:solidFill>
                  <a:srgbClr val="040707"/>
                </a:solidFill>
                <a:latin typeface="Verdana"/>
                <a:cs typeface="Verdana"/>
              </a:rPr>
              <a:t>Результаты </a:t>
            </a:r>
            <a:r>
              <a:rPr sz="2500" spc="45" dirty="0">
                <a:solidFill>
                  <a:srgbClr val="040707"/>
                </a:solidFill>
                <a:latin typeface="Verdana"/>
                <a:cs typeface="Verdana"/>
              </a:rPr>
              <a:t>анализа </a:t>
            </a:r>
            <a:r>
              <a:rPr sz="2500" spc="80" dirty="0">
                <a:solidFill>
                  <a:srgbClr val="040707"/>
                </a:solidFill>
                <a:latin typeface="Verdana"/>
                <a:cs typeface="Verdana"/>
              </a:rPr>
              <a:t>налоговой </a:t>
            </a:r>
            <a:r>
              <a:rPr sz="2500" spc="8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45" dirty="0">
                <a:solidFill>
                  <a:srgbClr val="040707"/>
                </a:solidFill>
                <a:latin typeface="Verdana"/>
                <a:cs typeface="Verdana"/>
              </a:rPr>
              <a:t>отчетности </a:t>
            </a:r>
            <a:r>
              <a:rPr sz="2500" spc="85" dirty="0">
                <a:solidFill>
                  <a:srgbClr val="040707"/>
                </a:solidFill>
                <a:latin typeface="Verdana"/>
                <a:cs typeface="Verdana"/>
              </a:rPr>
              <a:t>и </a:t>
            </a:r>
            <a:r>
              <a:rPr sz="2500" spc="65" dirty="0">
                <a:solidFill>
                  <a:srgbClr val="040707"/>
                </a:solidFill>
                <a:latin typeface="Verdana"/>
                <a:cs typeface="Verdana"/>
              </a:rPr>
              <a:t>иные </a:t>
            </a:r>
            <a:r>
              <a:rPr sz="2500" spc="90" dirty="0">
                <a:solidFill>
                  <a:srgbClr val="040707"/>
                </a:solidFill>
                <a:latin typeface="Verdana"/>
                <a:cs typeface="Verdana"/>
              </a:rPr>
              <a:t>сведения </a:t>
            </a:r>
            <a:r>
              <a:rPr sz="2500" spc="50" dirty="0">
                <a:solidFill>
                  <a:srgbClr val="040707"/>
                </a:solidFill>
                <a:latin typeface="Verdana"/>
                <a:cs typeface="Verdana"/>
              </a:rPr>
              <a:t>о </a:t>
            </a:r>
            <a:r>
              <a:rPr sz="2500" spc="55" dirty="0">
                <a:solidFill>
                  <a:srgbClr val="040707"/>
                </a:solidFill>
                <a:latin typeface="Verdana"/>
                <a:cs typeface="Verdana"/>
              </a:rPr>
              <a:t> деятельности</a:t>
            </a:r>
            <a:r>
              <a:rPr sz="2500" spc="-7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040707"/>
                </a:solidFill>
                <a:latin typeface="Verdana"/>
                <a:cs typeface="Verdana"/>
              </a:rPr>
              <a:t>налогоплательщика;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850">
              <a:latin typeface="Verdana"/>
              <a:cs typeface="Verdana"/>
            </a:endParaRPr>
          </a:p>
          <a:p>
            <a:pPr marL="551180" marR="236854">
              <a:lnSpc>
                <a:spcPct val="115399"/>
              </a:lnSpc>
            </a:pPr>
            <a:r>
              <a:rPr sz="2500" spc="110" dirty="0">
                <a:solidFill>
                  <a:srgbClr val="040707"/>
                </a:solidFill>
                <a:latin typeface="Verdana"/>
                <a:cs typeface="Verdana"/>
              </a:rPr>
              <a:t>Критерии </a:t>
            </a:r>
            <a:r>
              <a:rPr sz="2500" spc="90" dirty="0">
                <a:solidFill>
                  <a:srgbClr val="040707"/>
                </a:solidFill>
                <a:latin typeface="Verdana"/>
                <a:cs typeface="Verdana"/>
              </a:rPr>
              <a:t>оценки </a:t>
            </a:r>
            <a:r>
              <a:rPr sz="2500" spc="80" dirty="0">
                <a:solidFill>
                  <a:srgbClr val="040707"/>
                </a:solidFill>
                <a:latin typeface="Verdana"/>
                <a:cs typeface="Verdana"/>
              </a:rPr>
              <a:t>степени </a:t>
            </a:r>
            <a:r>
              <a:rPr sz="2500" spc="75" dirty="0">
                <a:solidFill>
                  <a:srgbClr val="040707"/>
                </a:solidFill>
                <a:latin typeface="Verdana"/>
                <a:cs typeface="Verdana"/>
              </a:rPr>
              <a:t>риска </a:t>
            </a:r>
            <a:r>
              <a:rPr sz="2500" spc="8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040707"/>
                </a:solidFill>
                <a:latin typeface="Verdana"/>
                <a:cs typeface="Verdana"/>
              </a:rPr>
              <a:t>(субъективные </a:t>
            </a:r>
            <a:r>
              <a:rPr sz="2500" spc="85" dirty="0">
                <a:solidFill>
                  <a:srgbClr val="040707"/>
                </a:solidFill>
                <a:latin typeface="Verdana"/>
                <a:cs typeface="Verdana"/>
              </a:rPr>
              <a:t>и </a:t>
            </a:r>
            <a:r>
              <a:rPr sz="2500" spc="25" dirty="0">
                <a:solidFill>
                  <a:srgbClr val="040707"/>
                </a:solidFill>
                <a:latin typeface="Verdana"/>
                <a:cs typeface="Verdana"/>
              </a:rPr>
              <a:t>объективные) </a:t>
            </a:r>
            <a:r>
              <a:rPr sz="2500" spc="-345" dirty="0">
                <a:solidFill>
                  <a:srgbClr val="040707"/>
                </a:solidFill>
                <a:latin typeface="Verdana"/>
                <a:cs typeface="Verdana"/>
              </a:rPr>
              <a:t>– </a:t>
            </a:r>
            <a:r>
              <a:rPr sz="2500" spc="-34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040707"/>
                </a:solidFill>
                <a:latin typeface="Verdana"/>
                <a:cs typeface="Verdana"/>
              </a:rPr>
              <a:t>совместный</a:t>
            </a:r>
            <a:r>
              <a:rPr sz="2500" spc="-12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80" dirty="0">
                <a:solidFill>
                  <a:srgbClr val="040707"/>
                </a:solidFill>
                <a:latin typeface="Verdana"/>
                <a:cs typeface="Verdana"/>
              </a:rPr>
              <a:t>приказ</a:t>
            </a:r>
            <a:r>
              <a:rPr sz="2500" spc="-12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25" dirty="0">
                <a:solidFill>
                  <a:srgbClr val="040707"/>
                </a:solidFill>
                <a:latin typeface="Verdana"/>
                <a:cs typeface="Verdana"/>
              </a:rPr>
              <a:t>Министра</a:t>
            </a:r>
            <a:r>
              <a:rPr sz="2500" spc="-12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65" dirty="0">
                <a:solidFill>
                  <a:srgbClr val="040707"/>
                </a:solidFill>
                <a:latin typeface="Verdana"/>
                <a:cs typeface="Verdana"/>
              </a:rPr>
              <a:t>финансов</a:t>
            </a:r>
            <a:endParaRPr sz="2500">
              <a:latin typeface="Verdana"/>
              <a:cs typeface="Verdana"/>
            </a:endParaRPr>
          </a:p>
          <a:p>
            <a:pPr marL="551180" marR="1390015">
              <a:lnSpc>
                <a:spcPct val="115399"/>
              </a:lnSpc>
            </a:pPr>
            <a:r>
              <a:rPr sz="2500" spc="114" dirty="0">
                <a:solidFill>
                  <a:srgbClr val="040707"/>
                </a:solidFill>
                <a:latin typeface="Verdana"/>
                <a:cs typeface="Verdana"/>
              </a:rPr>
              <a:t>№</a:t>
            </a:r>
            <a:r>
              <a:rPr sz="2500" spc="-655" dirty="0">
                <a:solidFill>
                  <a:srgbClr val="040707"/>
                </a:solidFill>
                <a:latin typeface="Verdana"/>
                <a:cs typeface="Verdana"/>
              </a:rPr>
              <a:t>1</a:t>
            </a:r>
            <a:r>
              <a:rPr sz="2500" spc="114" dirty="0">
                <a:solidFill>
                  <a:srgbClr val="040707"/>
                </a:solidFill>
                <a:latin typeface="Verdana"/>
                <a:cs typeface="Verdana"/>
              </a:rPr>
              <a:t>0</a:t>
            </a:r>
            <a:r>
              <a:rPr sz="2500" spc="-145" dirty="0">
                <a:solidFill>
                  <a:srgbClr val="040707"/>
                </a:solidFill>
                <a:latin typeface="Verdana"/>
                <a:cs typeface="Verdana"/>
              </a:rPr>
              <a:t>3</a:t>
            </a:r>
            <a:r>
              <a:rPr sz="2500" spc="45" dirty="0">
                <a:solidFill>
                  <a:srgbClr val="040707"/>
                </a:solidFill>
                <a:latin typeface="Verdana"/>
                <a:cs typeface="Verdana"/>
              </a:rPr>
              <a:t>0</a:t>
            </a:r>
            <a:r>
              <a:rPr sz="250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20" dirty="0">
                <a:solidFill>
                  <a:srgbClr val="040707"/>
                </a:solidFill>
                <a:latin typeface="Verdana"/>
                <a:cs typeface="Verdana"/>
              </a:rPr>
              <a:t>о</a:t>
            </a:r>
            <a:r>
              <a:rPr sz="2500" spc="-140" dirty="0">
                <a:solidFill>
                  <a:srgbClr val="040707"/>
                </a:solidFill>
                <a:latin typeface="Verdana"/>
                <a:cs typeface="Verdana"/>
              </a:rPr>
              <a:t>т</a:t>
            </a:r>
            <a:r>
              <a:rPr sz="250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-130" dirty="0">
                <a:solidFill>
                  <a:srgbClr val="040707"/>
                </a:solidFill>
                <a:latin typeface="Verdana"/>
                <a:cs typeface="Verdana"/>
              </a:rPr>
              <a:t>2</a:t>
            </a:r>
            <a:r>
              <a:rPr sz="2500" spc="45" dirty="0">
                <a:solidFill>
                  <a:srgbClr val="040707"/>
                </a:solidFill>
                <a:latin typeface="Verdana"/>
                <a:cs typeface="Verdana"/>
              </a:rPr>
              <a:t>8</a:t>
            </a:r>
            <a:r>
              <a:rPr sz="2500" spc="-370" dirty="0">
                <a:solidFill>
                  <a:srgbClr val="040707"/>
                </a:solidFill>
                <a:latin typeface="Verdana"/>
                <a:cs typeface="Verdana"/>
              </a:rPr>
              <a:t>.</a:t>
            </a:r>
            <a:r>
              <a:rPr sz="2500" spc="-655" dirty="0">
                <a:solidFill>
                  <a:srgbClr val="040707"/>
                </a:solidFill>
                <a:latin typeface="Verdana"/>
                <a:cs typeface="Verdana"/>
              </a:rPr>
              <a:t>11</a:t>
            </a:r>
            <a:r>
              <a:rPr sz="2500" spc="-370" dirty="0">
                <a:solidFill>
                  <a:srgbClr val="040707"/>
                </a:solidFill>
                <a:latin typeface="Verdana"/>
                <a:cs typeface="Verdana"/>
              </a:rPr>
              <a:t>.</a:t>
            </a:r>
            <a:r>
              <a:rPr sz="2500" spc="-130" dirty="0">
                <a:solidFill>
                  <a:srgbClr val="040707"/>
                </a:solidFill>
                <a:latin typeface="Verdana"/>
                <a:cs typeface="Verdana"/>
              </a:rPr>
              <a:t>2</a:t>
            </a:r>
            <a:r>
              <a:rPr sz="2500" spc="114" dirty="0">
                <a:solidFill>
                  <a:srgbClr val="040707"/>
                </a:solidFill>
                <a:latin typeface="Verdana"/>
                <a:cs typeface="Verdana"/>
              </a:rPr>
              <a:t>0</a:t>
            </a:r>
            <a:r>
              <a:rPr sz="2500" spc="-655" dirty="0">
                <a:solidFill>
                  <a:srgbClr val="040707"/>
                </a:solidFill>
                <a:latin typeface="Verdana"/>
                <a:cs typeface="Verdana"/>
              </a:rPr>
              <a:t>1</a:t>
            </a:r>
            <a:r>
              <a:rPr sz="2500" spc="-25" dirty="0">
                <a:solidFill>
                  <a:srgbClr val="040707"/>
                </a:solidFill>
                <a:latin typeface="Verdana"/>
                <a:cs typeface="Verdana"/>
              </a:rPr>
              <a:t>8</a:t>
            </a:r>
            <a:r>
              <a:rPr sz="250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30" dirty="0">
                <a:solidFill>
                  <a:srgbClr val="040707"/>
                </a:solidFill>
                <a:latin typeface="Verdana"/>
                <a:cs typeface="Verdana"/>
              </a:rPr>
              <a:t>г</a:t>
            </a:r>
            <a:r>
              <a:rPr sz="2500" spc="-440" dirty="0">
                <a:solidFill>
                  <a:srgbClr val="040707"/>
                </a:solidFill>
                <a:latin typeface="Verdana"/>
                <a:cs typeface="Verdana"/>
              </a:rPr>
              <a:t>.</a:t>
            </a:r>
            <a:r>
              <a:rPr sz="250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85" dirty="0">
                <a:solidFill>
                  <a:srgbClr val="040707"/>
                </a:solidFill>
                <a:latin typeface="Verdana"/>
                <a:cs typeface="Verdana"/>
              </a:rPr>
              <a:t>и</a:t>
            </a:r>
            <a:r>
              <a:rPr sz="250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365" dirty="0">
                <a:solidFill>
                  <a:srgbClr val="040707"/>
                </a:solidFill>
                <a:latin typeface="Verdana"/>
                <a:cs typeface="Verdana"/>
              </a:rPr>
              <a:t>М</a:t>
            </a:r>
            <a:r>
              <a:rPr sz="2500" spc="155" dirty="0">
                <a:solidFill>
                  <a:srgbClr val="040707"/>
                </a:solidFill>
                <a:latin typeface="Verdana"/>
                <a:cs typeface="Verdana"/>
              </a:rPr>
              <a:t>и</a:t>
            </a:r>
            <a:r>
              <a:rPr sz="2500" spc="135" dirty="0">
                <a:solidFill>
                  <a:srgbClr val="040707"/>
                </a:solidFill>
                <a:latin typeface="Verdana"/>
                <a:cs typeface="Verdana"/>
              </a:rPr>
              <a:t>н</a:t>
            </a:r>
            <a:r>
              <a:rPr sz="2500" spc="155" dirty="0">
                <a:solidFill>
                  <a:srgbClr val="040707"/>
                </a:solidFill>
                <a:latin typeface="Verdana"/>
                <a:cs typeface="Verdana"/>
              </a:rPr>
              <a:t>и</a:t>
            </a:r>
            <a:r>
              <a:rPr sz="2500" spc="110" dirty="0">
                <a:solidFill>
                  <a:srgbClr val="040707"/>
                </a:solidFill>
                <a:latin typeface="Verdana"/>
                <a:cs typeface="Verdana"/>
              </a:rPr>
              <a:t>с</a:t>
            </a:r>
            <a:r>
              <a:rPr sz="2500" spc="-70" dirty="0">
                <a:solidFill>
                  <a:srgbClr val="040707"/>
                </a:solidFill>
                <a:latin typeface="Verdana"/>
                <a:cs typeface="Verdana"/>
              </a:rPr>
              <a:t>т</a:t>
            </a:r>
            <a:r>
              <a:rPr sz="2500" spc="215" dirty="0">
                <a:solidFill>
                  <a:srgbClr val="040707"/>
                </a:solidFill>
                <a:latin typeface="Verdana"/>
                <a:cs typeface="Verdana"/>
              </a:rPr>
              <a:t>р</a:t>
            </a:r>
            <a:r>
              <a:rPr sz="2500" spc="-55" dirty="0">
                <a:solidFill>
                  <a:srgbClr val="040707"/>
                </a:solidFill>
                <a:latin typeface="Verdana"/>
                <a:cs typeface="Verdana"/>
              </a:rPr>
              <a:t>а  </a:t>
            </a:r>
            <a:r>
              <a:rPr sz="2500" spc="90" dirty="0">
                <a:solidFill>
                  <a:srgbClr val="040707"/>
                </a:solidFill>
                <a:latin typeface="Verdana"/>
                <a:cs typeface="Verdana"/>
              </a:rPr>
              <a:t>национальной</a:t>
            </a:r>
            <a:r>
              <a:rPr sz="250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05" dirty="0">
                <a:solidFill>
                  <a:srgbClr val="040707"/>
                </a:solidFill>
                <a:latin typeface="Verdana"/>
                <a:cs typeface="Verdana"/>
              </a:rPr>
              <a:t>экономики</a:t>
            </a:r>
            <a:r>
              <a:rPr sz="250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20" dirty="0">
                <a:solidFill>
                  <a:srgbClr val="040707"/>
                </a:solidFill>
                <a:latin typeface="Verdana"/>
                <a:cs typeface="Verdana"/>
              </a:rPr>
              <a:t>№86</a:t>
            </a:r>
            <a:r>
              <a:rPr sz="250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040707"/>
                </a:solidFill>
                <a:latin typeface="Verdana"/>
                <a:cs typeface="Verdana"/>
              </a:rPr>
              <a:t>от </a:t>
            </a:r>
            <a:r>
              <a:rPr sz="2500" spc="-86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-130" dirty="0">
                <a:solidFill>
                  <a:srgbClr val="040707"/>
                </a:solidFill>
                <a:latin typeface="Verdana"/>
                <a:cs typeface="Verdana"/>
              </a:rPr>
              <a:t>2</a:t>
            </a:r>
            <a:r>
              <a:rPr sz="2500" spc="45" dirty="0">
                <a:solidFill>
                  <a:srgbClr val="040707"/>
                </a:solidFill>
                <a:latin typeface="Verdana"/>
                <a:cs typeface="Verdana"/>
              </a:rPr>
              <a:t>8</a:t>
            </a:r>
            <a:r>
              <a:rPr sz="2500" spc="-370" dirty="0">
                <a:solidFill>
                  <a:srgbClr val="040707"/>
                </a:solidFill>
                <a:latin typeface="Verdana"/>
                <a:cs typeface="Verdana"/>
              </a:rPr>
              <a:t>.</a:t>
            </a:r>
            <a:r>
              <a:rPr sz="2500" spc="-655" dirty="0">
                <a:solidFill>
                  <a:srgbClr val="040707"/>
                </a:solidFill>
                <a:latin typeface="Verdana"/>
                <a:cs typeface="Verdana"/>
              </a:rPr>
              <a:t>11</a:t>
            </a:r>
            <a:r>
              <a:rPr sz="2500" spc="-370" dirty="0">
                <a:solidFill>
                  <a:srgbClr val="040707"/>
                </a:solidFill>
                <a:latin typeface="Verdana"/>
                <a:cs typeface="Verdana"/>
              </a:rPr>
              <a:t>.</a:t>
            </a:r>
            <a:r>
              <a:rPr sz="2500" spc="-130" dirty="0">
                <a:solidFill>
                  <a:srgbClr val="040707"/>
                </a:solidFill>
                <a:latin typeface="Verdana"/>
                <a:cs typeface="Verdana"/>
              </a:rPr>
              <a:t>2</a:t>
            </a:r>
            <a:r>
              <a:rPr sz="2500" spc="114" dirty="0">
                <a:solidFill>
                  <a:srgbClr val="040707"/>
                </a:solidFill>
                <a:latin typeface="Verdana"/>
                <a:cs typeface="Verdana"/>
              </a:rPr>
              <a:t>0</a:t>
            </a:r>
            <a:r>
              <a:rPr sz="2500" spc="-655" dirty="0">
                <a:solidFill>
                  <a:srgbClr val="040707"/>
                </a:solidFill>
                <a:latin typeface="Verdana"/>
                <a:cs typeface="Verdana"/>
              </a:rPr>
              <a:t>1</a:t>
            </a:r>
            <a:r>
              <a:rPr sz="2500" spc="-25" dirty="0">
                <a:solidFill>
                  <a:srgbClr val="040707"/>
                </a:solidFill>
                <a:latin typeface="Verdana"/>
                <a:cs typeface="Verdana"/>
              </a:rPr>
              <a:t>8</a:t>
            </a:r>
            <a:r>
              <a:rPr sz="250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30" dirty="0">
                <a:solidFill>
                  <a:srgbClr val="040707"/>
                </a:solidFill>
                <a:latin typeface="Verdana"/>
                <a:cs typeface="Verdana"/>
              </a:rPr>
              <a:t>г</a:t>
            </a:r>
            <a:r>
              <a:rPr sz="2500" spc="-370" dirty="0">
                <a:solidFill>
                  <a:srgbClr val="040707"/>
                </a:solidFill>
                <a:latin typeface="Verdana"/>
                <a:cs typeface="Verdana"/>
              </a:rPr>
              <a:t>.</a:t>
            </a:r>
            <a:r>
              <a:rPr sz="2500" spc="-665" dirty="0">
                <a:solidFill>
                  <a:srgbClr val="040707"/>
                </a:solidFill>
                <a:latin typeface="Verdana"/>
                <a:cs typeface="Verdana"/>
              </a:rPr>
              <a:t>;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850">
              <a:latin typeface="Verdana"/>
              <a:cs typeface="Verdana"/>
            </a:endParaRPr>
          </a:p>
          <a:p>
            <a:pPr marL="551180" marR="5080">
              <a:lnSpc>
                <a:spcPct val="115399"/>
              </a:lnSpc>
            </a:pPr>
            <a:r>
              <a:rPr sz="2500" spc="80" dirty="0">
                <a:solidFill>
                  <a:srgbClr val="040707"/>
                </a:solidFill>
                <a:latin typeface="Verdana"/>
                <a:cs typeface="Verdana"/>
              </a:rPr>
              <a:t>Система управления </a:t>
            </a:r>
            <a:r>
              <a:rPr sz="2500" spc="114" dirty="0">
                <a:solidFill>
                  <a:srgbClr val="040707"/>
                </a:solidFill>
                <a:latin typeface="Verdana"/>
                <a:cs typeface="Verdana"/>
              </a:rPr>
              <a:t>рисками </a:t>
            </a:r>
            <a:r>
              <a:rPr sz="2500" spc="-20" dirty="0">
                <a:solidFill>
                  <a:srgbClr val="040707"/>
                </a:solidFill>
                <a:latin typeface="Verdana"/>
                <a:cs typeface="Verdana"/>
              </a:rPr>
              <a:t>(открытые </a:t>
            </a:r>
            <a:r>
              <a:rPr sz="2500" spc="-1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85" dirty="0">
                <a:solidFill>
                  <a:srgbClr val="040707"/>
                </a:solidFill>
                <a:latin typeface="Verdana"/>
                <a:cs typeface="Verdana"/>
              </a:rPr>
              <a:t>и</a:t>
            </a:r>
            <a:r>
              <a:rPr sz="250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40" dirty="0">
                <a:solidFill>
                  <a:srgbClr val="040707"/>
                </a:solidFill>
                <a:latin typeface="Verdana"/>
                <a:cs typeface="Verdana"/>
              </a:rPr>
              <a:t>конфиденциальные)</a:t>
            </a:r>
            <a:r>
              <a:rPr sz="2500" spc="-9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-345" dirty="0">
                <a:solidFill>
                  <a:srgbClr val="040707"/>
                </a:solidFill>
                <a:latin typeface="Verdana"/>
                <a:cs typeface="Verdana"/>
              </a:rPr>
              <a:t>–</a:t>
            </a:r>
            <a:r>
              <a:rPr sz="2500" spc="-9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80" dirty="0">
                <a:solidFill>
                  <a:srgbClr val="040707"/>
                </a:solidFill>
                <a:latin typeface="Verdana"/>
                <a:cs typeface="Verdana"/>
              </a:rPr>
              <a:t>приказ</a:t>
            </a:r>
            <a:r>
              <a:rPr sz="2500" spc="-9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25" dirty="0">
                <a:solidFill>
                  <a:srgbClr val="040707"/>
                </a:solidFill>
                <a:latin typeface="Verdana"/>
                <a:cs typeface="Verdana"/>
              </a:rPr>
              <a:t>Министра </a:t>
            </a:r>
            <a:r>
              <a:rPr sz="2500" spc="-86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-150" dirty="0">
                <a:solidFill>
                  <a:srgbClr val="040707"/>
                </a:solidFill>
                <a:latin typeface="Verdana"/>
                <a:cs typeface="Verdana"/>
              </a:rPr>
              <a:t>ф</a:t>
            </a:r>
            <a:r>
              <a:rPr sz="2500" spc="155" dirty="0">
                <a:solidFill>
                  <a:srgbClr val="040707"/>
                </a:solidFill>
                <a:latin typeface="Verdana"/>
                <a:cs typeface="Verdana"/>
              </a:rPr>
              <a:t>и</a:t>
            </a:r>
            <a:r>
              <a:rPr sz="2500" spc="135" dirty="0">
                <a:solidFill>
                  <a:srgbClr val="040707"/>
                </a:solidFill>
                <a:latin typeface="Verdana"/>
                <a:cs typeface="Verdana"/>
              </a:rPr>
              <a:t>н</a:t>
            </a:r>
            <a:r>
              <a:rPr sz="2500" spc="-5" dirty="0">
                <a:solidFill>
                  <a:srgbClr val="040707"/>
                </a:solidFill>
                <a:latin typeface="Verdana"/>
                <a:cs typeface="Verdana"/>
              </a:rPr>
              <a:t>а</a:t>
            </a:r>
            <a:r>
              <a:rPr sz="2500" spc="135" dirty="0">
                <a:solidFill>
                  <a:srgbClr val="040707"/>
                </a:solidFill>
                <a:latin typeface="Verdana"/>
                <a:cs typeface="Verdana"/>
              </a:rPr>
              <a:t>н</a:t>
            </a:r>
            <a:r>
              <a:rPr sz="2500" spc="110" dirty="0">
                <a:solidFill>
                  <a:srgbClr val="040707"/>
                </a:solidFill>
                <a:latin typeface="Verdana"/>
                <a:cs typeface="Verdana"/>
              </a:rPr>
              <a:t>с</a:t>
            </a:r>
            <a:r>
              <a:rPr sz="2500" spc="120" dirty="0">
                <a:solidFill>
                  <a:srgbClr val="040707"/>
                </a:solidFill>
                <a:latin typeface="Verdana"/>
                <a:cs typeface="Verdana"/>
              </a:rPr>
              <a:t>о</a:t>
            </a:r>
            <a:r>
              <a:rPr sz="2500" dirty="0">
                <a:solidFill>
                  <a:srgbClr val="040707"/>
                </a:solidFill>
                <a:latin typeface="Verdana"/>
                <a:cs typeface="Verdana"/>
              </a:rPr>
              <a:t>в</a:t>
            </a:r>
            <a:r>
              <a:rPr sz="250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14" dirty="0">
                <a:solidFill>
                  <a:srgbClr val="040707"/>
                </a:solidFill>
                <a:latin typeface="Verdana"/>
                <a:cs typeface="Verdana"/>
              </a:rPr>
              <a:t>№</a:t>
            </a:r>
            <a:r>
              <a:rPr sz="2500" spc="-130" dirty="0">
                <a:solidFill>
                  <a:srgbClr val="040707"/>
                </a:solidFill>
                <a:latin typeface="Verdana"/>
                <a:cs typeface="Verdana"/>
              </a:rPr>
              <a:t>2</a:t>
            </a:r>
            <a:r>
              <a:rPr sz="2500" spc="-145" dirty="0">
                <a:solidFill>
                  <a:srgbClr val="040707"/>
                </a:solidFill>
                <a:latin typeface="Verdana"/>
                <a:cs typeface="Verdana"/>
              </a:rPr>
              <a:t>5</a:t>
            </a:r>
            <a:r>
              <a:rPr sz="2500" spc="-200" dirty="0">
                <a:solidFill>
                  <a:srgbClr val="040707"/>
                </a:solidFill>
                <a:latin typeface="Verdana"/>
                <a:cs typeface="Verdana"/>
              </a:rPr>
              <a:t>2</a:t>
            </a:r>
            <a:r>
              <a:rPr sz="250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20" dirty="0">
                <a:solidFill>
                  <a:srgbClr val="040707"/>
                </a:solidFill>
                <a:latin typeface="Verdana"/>
                <a:cs typeface="Verdana"/>
              </a:rPr>
              <a:t>о</a:t>
            </a:r>
            <a:r>
              <a:rPr sz="2500" spc="-140" dirty="0">
                <a:solidFill>
                  <a:srgbClr val="040707"/>
                </a:solidFill>
                <a:latin typeface="Verdana"/>
                <a:cs typeface="Verdana"/>
              </a:rPr>
              <a:t>т</a:t>
            </a:r>
            <a:r>
              <a:rPr sz="250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-130" dirty="0">
                <a:solidFill>
                  <a:srgbClr val="040707"/>
                </a:solidFill>
                <a:latin typeface="Verdana"/>
                <a:cs typeface="Verdana"/>
              </a:rPr>
              <a:t>2</a:t>
            </a:r>
            <a:r>
              <a:rPr sz="2500" spc="114" dirty="0">
                <a:solidFill>
                  <a:srgbClr val="040707"/>
                </a:solidFill>
                <a:latin typeface="Verdana"/>
                <a:cs typeface="Verdana"/>
              </a:rPr>
              <a:t>0</a:t>
            </a:r>
            <a:r>
              <a:rPr sz="2500" spc="-370" dirty="0">
                <a:solidFill>
                  <a:srgbClr val="040707"/>
                </a:solidFill>
                <a:latin typeface="Verdana"/>
                <a:cs typeface="Verdana"/>
              </a:rPr>
              <a:t>.</a:t>
            </a:r>
            <a:r>
              <a:rPr sz="2500" spc="114" dirty="0">
                <a:solidFill>
                  <a:srgbClr val="040707"/>
                </a:solidFill>
                <a:latin typeface="Verdana"/>
                <a:cs typeface="Verdana"/>
              </a:rPr>
              <a:t>0</a:t>
            </a:r>
            <a:r>
              <a:rPr sz="2500" spc="-130" dirty="0">
                <a:solidFill>
                  <a:srgbClr val="040707"/>
                </a:solidFill>
                <a:latin typeface="Verdana"/>
                <a:cs typeface="Verdana"/>
              </a:rPr>
              <a:t>2</a:t>
            </a:r>
            <a:r>
              <a:rPr sz="2500" spc="-370" dirty="0">
                <a:solidFill>
                  <a:srgbClr val="040707"/>
                </a:solidFill>
                <a:latin typeface="Verdana"/>
                <a:cs typeface="Verdana"/>
              </a:rPr>
              <a:t>.</a:t>
            </a:r>
            <a:r>
              <a:rPr sz="2500" spc="-130" dirty="0">
                <a:solidFill>
                  <a:srgbClr val="040707"/>
                </a:solidFill>
                <a:latin typeface="Verdana"/>
                <a:cs typeface="Verdana"/>
              </a:rPr>
              <a:t>2</a:t>
            </a:r>
            <a:r>
              <a:rPr sz="2500" spc="114" dirty="0">
                <a:solidFill>
                  <a:srgbClr val="040707"/>
                </a:solidFill>
                <a:latin typeface="Verdana"/>
                <a:cs typeface="Verdana"/>
              </a:rPr>
              <a:t>0</a:t>
            </a:r>
            <a:r>
              <a:rPr sz="2500" spc="-655" dirty="0">
                <a:solidFill>
                  <a:srgbClr val="040707"/>
                </a:solidFill>
                <a:latin typeface="Verdana"/>
                <a:cs typeface="Verdana"/>
              </a:rPr>
              <a:t>1</a:t>
            </a:r>
            <a:r>
              <a:rPr sz="2500" spc="-25" dirty="0">
                <a:solidFill>
                  <a:srgbClr val="040707"/>
                </a:solidFill>
                <a:latin typeface="Verdana"/>
                <a:cs typeface="Verdana"/>
              </a:rPr>
              <a:t>8</a:t>
            </a:r>
            <a:r>
              <a:rPr sz="250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30" dirty="0">
                <a:solidFill>
                  <a:srgbClr val="040707"/>
                </a:solidFill>
                <a:latin typeface="Verdana"/>
                <a:cs typeface="Verdana"/>
              </a:rPr>
              <a:t>г</a:t>
            </a:r>
            <a:r>
              <a:rPr sz="2500" spc="-440" dirty="0">
                <a:solidFill>
                  <a:srgbClr val="040707"/>
                </a:solidFill>
                <a:latin typeface="Verdana"/>
                <a:cs typeface="Verdana"/>
              </a:rPr>
              <a:t>.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41924" y="2948692"/>
            <a:ext cx="98960" cy="989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41924" y="4271167"/>
            <a:ext cx="98960" cy="989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41924" y="5593641"/>
            <a:ext cx="98960" cy="989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41924" y="7356940"/>
            <a:ext cx="98960" cy="989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550335" y="2095321"/>
            <a:ext cx="7660005" cy="5923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425" dirty="0">
                <a:solidFill>
                  <a:srgbClr val="DF5C23"/>
                </a:solidFill>
                <a:latin typeface="Verdana"/>
                <a:cs typeface="Verdana"/>
              </a:rPr>
              <a:t>ВНЕПЛАНОВЫЕ</a:t>
            </a:r>
            <a:r>
              <a:rPr sz="2800" spc="240" dirty="0">
                <a:solidFill>
                  <a:srgbClr val="DF5C23"/>
                </a:solidFill>
                <a:latin typeface="Verdana"/>
                <a:cs typeface="Verdana"/>
              </a:rPr>
              <a:t> </a:t>
            </a:r>
            <a:r>
              <a:rPr sz="2800" spc="345" dirty="0">
                <a:solidFill>
                  <a:srgbClr val="DF5C23"/>
                </a:solidFill>
                <a:latin typeface="Verdana"/>
                <a:cs typeface="Verdana"/>
              </a:rPr>
              <a:t>ПРОВЕРКИ:</a:t>
            </a:r>
            <a:endParaRPr sz="2800">
              <a:latin typeface="Verdana"/>
              <a:cs typeface="Verdana"/>
            </a:endParaRPr>
          </a:p>
          <a:p>
            <a:pPr marL="552450" marR="3144520">
              <a:lnSpc>
                <a:spcPct val="115700"/>
              </a:lnSpc>
              <a:spcBef>
                <a:spcPts val="1390"/>
              </a:spcBef>
            </a:pPr>
            <a:r>
              <a:rPr sz="2500" spc="80" dirty="0">
                <a:solidFill>
                  <a:srgbClr val="040707"/>
                </a:solidFill>
                <a:latin typeface="Verdana"/>
                <a:cs typeface="Verdana"/>
              </a:rPr>
              <a:t>Заявление</a:t>
            </a:r>
            <a:r>
              <a:rPr sz="2500" spc="-12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10" dirty="0">
                <a:solidFill>
                  <a:srgbClr val="040707"/>
                </a:solidFill>
                <a:latin typeface="Verdana"/>
                <a:cs typeface="Verdana"/>
              </a:rPr>
              <a:t>или</a:t>
            </a:r>
            <a:r>
              <a:rPr sz="2500" spc="-12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60" dirty="0">
                <a:solidFill>
                  <a:srgbClr val="040707"/>
                </a:solidFill>
                <a:latin typeface="Verdana"/>
                <a:cs typeface="Verdana"/>
              </a:rPr>
              <a:t>жалоба </a:t>
            </a:r>
            <a:r>
              <a:rPr sz="2500" spc="-86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25" dirty="0">
                <a:solidFill>
                  <a:srgbClr val="040707"/>
                </a:solidFill>
                <a:latin typeface="Verdana"/>
                <a:cs typeface="Verdana"/>
              </a:rPr>
              <a:t>налогоплательщика;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Verdana"/>
              <a:cs typeface="Verdana"/>
            </a:endParaRPr>
          </a:p>
          <a:p>
            <a:pPr marL="552450" marR="5080">
              <a:lnSpc>
                <a:spcPct val="115700"/>
              </a:lnSpc>
              <a:spcBef>
                <a:spcPts val="5"/>
              </a:spcBef>
            </a:pPr>
            <a:r>
              <a:rPr sz="2500" spc="65" dirty="0">
                <a:solidFill>
                  <a:srgbClr val="040707"/>
                </a:solidFill>
                <a:latin typeface="Verdana"/>
                <a:cs typeface="Verdana"/>
              </a:rPr>
              <a:t>Основания,</a:t>
            </a:r>
            <a:r>
              <a:rPr sz="250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05" dirty="0">
                <a:solidFill>
                  <a:srgbClr val="040707"/>
                </a:solidFill>
                <a:latin typeface="Verdana"/>
                <a:cs typeface="Verdana"/>
              </a:rPr>
              <a:t>предусмотренные</a:t>
            </a:r>
            <a:r>
              <a:rPr sz="250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80" dirty="0">
                <a:solidFill>
                  <a:srgbClr val="040707"/>
                </a:solidFill>
                <a:latin typeface="Verdana"/>
                <a:cs typeface="Verdana"/>
              </a:rPr>
              <a:t>Уголовно- </a:t>
            </a:r>
            <a:r>
              <a:rPr sz="2500" spc="-86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95" dirty="0">
                <a:solidFill>
                  <a:srgbClr val="040707"/>
                </a:solidFill>
                <a:latin typeface="Verdana"/>
                <a:cs typeface="Verdana"/>
              </a:rPr>
              <a:t>процессуальным</a:t>
            </a:r>
            <a:r>
              <a:rPr sz="250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040707"/>
                </a:solidFill>
                <a:latin typeface="Verdana"/>
                <a:cs typeface="Verdana"/>
              </a:rPr>
              <a:t>кодексом;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Verdana"/>
              <a:cs typeface="Verdana"/>
            </a:endParaRPr>
          </a:p>
          <a:p>
            <a:pPr marL="552450" marR="208279">
              <a:lnSpc>
                <a:spcPct val="115700"/>
              </a:lnSpc>
            </a:pPr>
            <a:r>
              <a:rPr sz="2500" spc="130" dirty="0">
                <a:solidFill>
                  <a:srgbClr val="040707"/>
                </a:solidFill>
                <a:latin typeface="Verdana"/>
                <a:cs typeface="Verdana"/>
              </a:rPr>
              <a:t>Неисполнение </a:t>
            </a:r>
            <a:r>
              <a:rPr sz="2500" spc="100" dirty="0">
                <a:solidFill>
                  <a:srgbClr val="040707"/>
                </a:solidFill>
                <a:latin typeface="Verdana"/>
                <a:cs typeface="Verdana"/>
              </a:rPr>
              <a:t>уведомления </a:t>
            </a:r>
            <a:r>
              <a:rPr sz="2500" spc="114" dirty="0">
                <a:solidFill>
                  <a:srgbClr val="040707"/>
                </a:solidFill>
                <a:latin typeface="Verdana"/>
                <a:cs typeface="Verdana"/>
              </a:rPr>
              <a:t>об </a:t>
            </a:r>
            <a:r>
              <a:rPr sz="2500" spc="12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85" dirty="0">
                <a:solidFill>
                  <a:srgbClr val="040707"/>
                </a:solidFill>
                <a:latin typeface="Verdana"/>
                <a:cs typeface="Verdana"/>
              </a:rPr>
              <a:t>устранении</a:t>
            </a:r>
            <a:r>
              <a:rPr sz="250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60" dirty="0">
                <a:solidFill>
                  <a:srgbClr val="040707"/>
                </a:solidFill>
                <a:latin typeface="Verdana"/>
                <a:cs typeface="Verdana"/>
              </a:rPr>
              <a:t>нарушений,</a:t>
            </a:r>
            <a:r>
              <a:rPr sz="250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40" dirty="0">
                <a:solidFill>
                  <a:srgbClr val="040707"/>
                </a:solidFill>
                <a:latin typeface="Verdana"/>
                <a:cs typeface="Verdana"/>
              </a:rPr>
              <a:t>выявленных</a:t>
            </a:r>
            <a:r>
              <a:rPr sz="250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105" dirty="0">
                <a:solidFill>
                  <a:srgbClr val="040707"/>
                </a:solidFill>
                <a:latin typeface="Verdana"/>
                <a:cs typeface="Verdana"/>
              </a:rPr>
              <a:t>по </a:t>
            </a:r>
            <a:r>
              <a:rPr sz="2500" spc="-86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45" dirty="0">
                <a:solidFill>
                  <a:srgbClr val="040707"/>
                </a:solidFill>
                <a:latin typeface="Verdana"/>
                <a:cs typeface="Verdana"/>
              </a:rPr>
              <a:t>результатам</a:t>
            </a:r>
            <a:r>
              <a:rPr sz="250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85" dirty="0">
                <a:solidFill>
                  <a:srgbClr val="040707"/>
                </a:solidFill>
                <a:latin typeface="Verdana"/>
                <a:cs typeface="Verdana"/>
              </a:rPr>
              <a:t>камерального</a:t>
            </a:r>
            <a:r>
              <a:rPr sz="250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5" dirty="0">
                <a:solidFill>
                  <a:srgbClr val="040707"/>
                </a:solidFill>
                <a:latin typeface="Verdana"/>
                <a:cs typeface="Verdana"/>
              </a:rPr>
              <a:t>контроля;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Verdana"/>
              <a:cs typeface="Verdana"/>
            </a:endParaRPr>
          </a:p>
          <a:p>
            <a:pPr marL="552450" marR="784225">
              <a:lnSpc>
                <a:spcPct val="115700"/>
              </a:lnSpc>
              <a:spcBef>
                <a:spcPts val="5"/>
              </a:spcBef>
            </a:pPr>
            <a:r>
              <a:rPr sz="2500" spc="140" dirty="0">
                <a:solidFill>
                  <a:srgbClr val="040707"/>
                </a:solidFill>
                <a:latin typeface="Verdana"/>
                <a:cs typeface="Verdana"/>
              </a:rPr>
              <a:t>Решение</a:t>
            </a:r>
            <a:r>
              <a:rPr sz="250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65" dirty="0">
                <a:solidFill>
                  <a:srgbClr val="040707"/>
                </a:solidFill>
                <a:latin typeface="Verdana"/>
                <a:cs typeface="Verdana"/>
              </a:rPr>
              <a:t>Комитета</a:t>
            </a:r>
            <a:r>
              <a:rPr sz="250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55" dirty="0">
                <a:solidFill>
                  <a:srgbClr val="040707"/>
                </a:solidFill>
                <a:latin typeface="Verdana"/>
                <a:cs typeface="Verdana"/>
              </a:rPr>
              <a:t>государственных </a:t>
            </a:r>
            <a:r>
              <a:rPr sz="2500" spc="-86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-20" dirty="0">
                <a:solidFill>
                  <a:srgbClr val="040707"/>
                </a:solidFill>
                <a:latin typeface="Verdana"/>
                <a:cs typeface="Verdana"/>
              </a:rPr>
              <a:t>доходов;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41924" y="8679415"/>
            <a:ext cx="98960" cy="9896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090683" y="8492814"/>
            <a:ext cx="89725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190" dirty="0">
                <a:solidFill>
                  <a:srgbClr val="040707"/>
                </a:solidFill>
                <a:latin typeface="Verdana"/>
                <a:cs typeface="Verdana"/>
              </a:rPr>
              <a:t>И</a:t>
            </a:r>
            <a:r>
              <a:rPr sz="2500" spc="-18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500" spc="-20" dirty="0">
                <a:solidFill>
                  <a:srgbClr val="040707"/>
                </a:solidFill>
                <a:latin typeface="Verdana"/>
                <a:cs typeface="Verdana"/>
              </a:rPr>
              <a:t>пр.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378104" y="0"/>
            <a:ext cx="1910080" cy="10287000"/>
          </a:xfrm>
          <a:custGeom>
            <a:avLst/>
            <a:gdLst/>
            <a:ahLst/>
            <a:cxnLst/>
            <a:rect l="l" t="t" r="r" b="b"/>
            <a:pathLst>
              <a:path w="1910080" h="10287000">
                <a:moveTo>
                  <a:pt x="1909896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909896" y="0"/>
                </a:lnTo>
                <a:lnTo>
                  <a:pt x="1909896" y="10286999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2578" y="498509"/>
            <a:ext cx="1195959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515" dirty="0"/>
              <a:t>И</a:t>
            </a:r>
            <a:r>
              <a:rPr sz="7000" spc="-254" dirty="0"/>
              <a:t>з</a:t>
            </a:r>
            <a:r>
              <a:rPr sz="7000" spc="-204" dirty="0"/>
              <a:t>в</a:t>
            </a:r>
            <a:r>
              <a:rPr sz="7000" spc="-490" dirty="0"/>
              <a:t>е</a:t>
            </a:r>
            <a:r>
              <a:rPr sz="7000" spc="-25" dirty="0"/>
              <a:t>щ</a:t>
            </a:r>
            <a:r>
              <a:rPr sz="7000" spc="-490" dirty="0"/>
              <a:t>е</a:t>
            </a:r>
            <a:r>
              <a:rPr sz="7000" spc="-390" dirty="0"/>
              <a:t>н</a:t>
            </a:r>
            <a:r>
              <a:rPr sz="7000" spc="-305" dirty="0"/>
              <a:t>и</a:t>
            </a:r>
            <a:r>
              <a:rPr sz="7000" spc="-484" dirty="0"/>
              <a:t>е</a:t>
            </a:r>
            <a:r>
              <a:rPr sz="7000" spc="-220" dirty="0"/>
              <a:t> </a:t>
            </a:r>
            <a:r>
              <a:rPr sz="7000" spc="-300" dirty="0"/>
              <a:t>и</a:t>
            </a:r>
            <a:r>
              <a:rPr sz="7000" spc="-220" dirty="0"/>
              <a:t> </a:t>
            </a:r>
            <a:r>
              <a:rPr sz="7000" spc="-315" dirty="0"/>
              <a:t>п</a:t>
            </a:r>
            <a:r>
              <a:rPr sz="7000" spc="-325" dirty="0"/>
              <a:t>р</a:t>
            </a:r>
            <a:r>
              <a:rPr sz="7000" spc="-490" dirty="0"/>
              <a:t>е</a:t>
            </a:r>
            <a:r>
              <a:rPr sz="7000" spc="-365" dirty="0"/>
              <a:t>д</a:t>
            </a:r>
            <a:r>
              <a:rPr sz="7000" spc="-315" dirty="0"/>
              <a:t>п</a:t>
            </a:r>
            <a:r>
              <a:rPr sz="7000" spc="-305" dirty="0"/>
              <a:t>и</a:t>
            </a:r>
            <a:r>
              <a:rPr sz="7000" spc="-204" dirty="0"/>
              <a:t>с</a:t>
            </a:r>
            <a:r>
              <a:rPr sz="7000" spc="-459" dirty="0"/>
              <a:t>а</a:t>
            </a:r>
            <a:r>
              <a:rPr sz="7000" spc="-390" dirty="0"/>
              <a:t>н</a:t>
            </a:r>
            <a:r>
              <a:rPr sz="7000" spc="-305" dirty="0"/>
              <a:t>и</a:t>
            </a:r>
            <a:r>
              <a:rPr sz="7000" spc="-484" dirty="0"/>
              <a:t>е</a:t>
            </a:r>
            <a:endParaRPr sz="7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198" y="3633275"/>
            <a:ext cx="92911" cy="929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6198" y="4874906"/>
            <a:ext cx="92911" cy="929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6198" y="6530414"/>
            <a:ext cx="92911" cy="929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26845">
              <a:lnSpc>
                <a:spcPct val="108800"/>
              </a:lnSpc>
              <a:spcBef>
                <a:spcPts val="95"/>
              </a:spcBef>
            </a:pPr>
            <a:r>
              <a:rPr spc="470" dirty="0"/>
              <a:t>И</a:t>
            </a:r>
            <a:r>
              <a:rPr spc="295" dirty="0"/>
              <a:t>З</a:t>
            </a:r>
            <a:r>
              <a:rPr spc="445" dirty="0"/>
              <a:t>В</a:t>
            </a:r>
            <a:r>
              <a:rPr spc="310" dirty="0"/>
              <a:t>Е</a:t>
            </a:r>
            <a:r>
              <a:rPr spc="450" dirty="0"/>
              <a:t>Щ</a:t>
            </a:r>
            <a:r>
              <a:rPr spc="310" dirty="0"/>
              <a:t>Е</a:t>
            </a:r>
            <a:r>
              <a:rPr spc="459" dirty="0"/>
              <a:t>Н</a:t>
            </a:r>
            <a:r>
              <a:rPr spc="470" dirty="0"/>
              <a:t>И</a:t>
            </a:r>
            <a:r>
              <a:rPr spc="45" dirty="0"/>
              <a:t>Е</a:t>
            </a:r>
            <a:r>
              <a:rPr spc="270" dirty="0"/>
              <a:t> </a:t>
            </a:r>
            <a:r>
              <a:rPr spc="-370" dirty="0"/>
              <a:t>(</a:t>
            </a:r>
            <a:r>
              <a:rPr spc="-670" dirty="0"/>
              <a:t> </a:t>
            </a:r>
            <a:r>
              <a:rPr spc="360" dirty="0"/>
              <a:t>Д</a:t>
            </a:r>
            <a:r>
              <a:rPr spc="385" dirty="0"/>
              <a:t>Л</a:t>
            </a:r>
            <a:r>
              <a:rPr spc="75" dirty="0"/>
              <a:t>Я</a:t>
            </a:r>
            <a:r>
              <a:rPr spc="270" dirty="0"/>
              <a:t> </a:t>
            </a:r>
            <a:r>
              <a:rPr spc="480" dirty="0"/>
              <a:t>П</a:t>
            </a:r>
            <a:r>
              <a:rPr spc="535" dirty="0"/>
              <a:t>Р</a:t>
            </a:r>
            <a:r>
              <a:rPr spc="450" dirty="0"/>
              <a:t>О</a:t>
            </a:r>
            <a:r>
              <a:rPr spc="445" dirty="0"/>
              <a:t>В</a:t>
            </a:r>
            <a:r>
              <a:rPr spc="310" dirty="0"/>
              <a:t>Е</a:t>
            </a:r>
            <a:r>
              <a:rPr spc="535" dirty="0"/>
              <a:t>Р</a:t>
            </a:r>
            <a:r>
              <a:rPr spc="450" dirty="0"/>
              <a:t>О</a:t>
            </a:r>
            <a:r>
              <a:rPr spc="260" dirty="0"/>
              <a:t>К</a:t>
            </a:r>
            <a:r>
              <a:rPr spc="-450" dirty="0"/>
              <a:t>,  </a:t>
            </a:r>
            <a:r>
              <a:rPr spc="400" dirty="0"/>
              <a:t>ПРОВОДИМЫХ </a:t>
            </a:r>
            <a:r>
              <a:rPr spc="335" dirty="0"/>
              <a:t>ПО </a:t>
            </a:r>
            <a:r>
              <a:rPr spc="395" dirty="0"/>
              <a:t>ОСОБОМУ </a:t>
            </a:r>
            <a:r>
              <a:rPr spc="-919" dirty="0"/>
              <a:t> </a:t>
            </a:r>
            <a:r>
              <a:rPr spc="225" dirty="0"/>
              <a:t>ПОРЯДКУ):</a:t>
            </a:r>
          </a:p>
          <a:p>
            <a:pPr marL="519430" marR="5080">
              <a:lnSpc>
                <a:spcPct val="115599"/>
              </a:lnSpc>
              <a:spcBef>
                <a:spcPts val="1310"/>
              </a:spcBef>
            </a:pPr>
            <a:r>
              <a:rPr sz="2350" spc="75" dirty="0">
                <a:solidFill>
                  <a:srgbClr val="040707"/>
                </a:solidFill>
              </a:rPr>
              <a:t>Направляется</a:t>
            </a:r>
            <a:r>
              <a:rPr sz="2350" spc="-85" dirty="0">
                <a:solidFill>
                  <a:srgbClr val="040707"/>
                </a:solidFill>
              </a:rPr>
              <a:t> </a:t>
            </a:r>
            <a:r>
              <a:rPr sz="2350" spc="50" dirty="0">
                <a:solidFill>
                  <a:srgbClr val="040707"/>
                </a:solidFill>
              </a:rPr>
              <a:t>налогоплательщику</a:t>
            </a:r>
            <a:r>
              <a:rPr sz="2350" spc="-85" dirty="0">
                <a:solidFill>
                  <a:srgbClr val="040707"/>
                </a:solidFill>
              </a:rPr>
              <a:t> </a:t>
            </a:r>
            <a:r>
              <a:rPr sz="2350" spc="75" dirty="0">
                <a:solidFill>
                  <a:srgbClr val="040707"/>
                </a:solidFill>
              </a:rPr>
              <a:t>не</a:t>
            </a:r>
            <a:r>
              <a:rPr sz="2350" spc="-85" dirty="0">
                <a:solidFill>
                  <a:srgbClr val="040707"/>
                </a:solidFill>
              </a:rPr>
              <a:t> </a:t>
            </a:r>
            <a:r>
              <a:rPr sz="2350" spc="114" dirty="0">
                <a:solidFill>
                  <a:srgbClr val="040707"/>
                </a:solidFill>
              </a:rPr>
              <a:t>менее </a:t>
            </a:r>
            <a:r>
              <a:rPr sz="2350" spc="-810" dirty="0">
                <a:solidFill>
                  <a:srgbClr val="040707"/>
                </a:solidFill>
              </a:rPr>
              <a:t> </a:t>
            </a:r>
            <a:r>
              <a:rPr sz="2350" spc="95" dirty="0">
                <a:solidFill>
                  <a:srgbClr val="040707"/>
                </a:solidFill>
              </a:rPr>
              <a:t>чем</a:t>
            </a:r>
            <a:r>
              <a:rPr sz="2350" spc="-100" dirty="0">
                <a:solidFill>
                  <a:srgbClr val="040707"/>
                </a:solidFill>
              </a:rPr>
              <a:t> </a:t>
            </a:r>
            <a:r>
              <a:rPr sz="2350" spc="-5" dirty="0">
                <a:solidFill>
                  <a:srgbClr val="040707"/>
                </a:solidFill>
              </a:rPr>
              <a:t>за</a:t>
            </a:r>
            <a:r>
              <a:rPr sz="2350" spc="-95" dirty="0">
                <a:solidFill>
                  <a:srgbClr val="040707"/>
                </a:solidFill>
              </a:rPr>
              <a:t> </a:t>
            </a:r>
            <a:r>
              <a:rPr sz="2350" spc="-45" dirty="0">
                <a:solidFill>
                  <a:srgbClr val="040707"/>
                </a:solidFill>
              </a:rPr>
              <a:t>30</a:t>
            </a:r>
            <a:r>
              <a:rPr sz="2350" spc="-95" dirty="0">
                <a:solidFill>
                  <a:srgbClr val="040707"/>
                </a:solidFill>
              </a:rPr>
              <a:t> </a:t>
            </a:r>
            <a:r>
              <a:rPr sz="2350" spc="-245" dirty="0">
                <a:solidFill>
                  <a:srgbClr val="040707"/>
                </a:solidFill>
              </a:rPr>
              <a:t>к.д.;</a:t>
            </a:r>
            <a:endParaRPr sz="235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/>
          </a:p>
          <a:p>
            <a:pPr marL="519430" marR="167005">
              <a:lnSpc>
                <a:spcPct val="115599"/>
              </a:lnSpc>
            </a:pPr>
            <a:r>
              <a:rPr sz="2350" spc="150" dirty="0">
                <a:solidFill>
                  <a:srgbClr val="040707"/>
                </a:solidFill>
              </a:rPr>
              <a:t>В</a:t>
            </a:r>
            <a:r>
              <a:rPr sz="2350" spc="-95" dirty="0">
                <a:solidFill>
                  <a:srgbClr val="040707"/>
                </a:solidFill>
              </a:rPr>
              <a:t> </a:t>
            </a:r>
            <a:r>
              <a:rPr sz="2350" spc="25" dirty="0">
                <a:solidFill>
                  <a:srgbClr val="040707"/>
                </a:solidFill>
              </a:rPr>
              <a:t>случае</a:t>
            </a:r>
            <a:r>
              <a:rPr sz="2350" spc="-90" dirty="0">
                <a:solidFill>
                  <a:srgbClr val="040707"/>
                </a:solidFill>
              </a:rPr>
              <a:t> </a:t>
            </a:r>
            <a:r>
              <a:rPr sz="2350" spc="30" dirty="0">
                <a:solidFill>
                  <a:srgbClr val="040707"/>
                </a:solidFill>
              </a:rPr>
              <a:t>отсутствия</a:t>
            </a:r>
            <a:r>
              <a:rPr sz="2350" spc="-90" dirty="0">
                <a:solidFill>
                  <a:srgbClr val="040707"/>
                </a:solidFill>
              </a:rPr>
              <a:t> </a:t>
            </a:r>
            <a:r>
              <a:rPr sz="2350" spc="55" dirty="0">
                <a:solidFill>
                  <a:srgbClr val="040707"/>
                </a:solidFill>
              </a:rPr>
              <a:t>налогоплательщика</a:t>
            </a:r>
            <a:r>
              <a:rPr sz="2350" spc="-90" dirty="0">
                <a:solidFill>
                  <a:srgbClr val="040707"/>
                </a:solidFill>
              </a:rPr>
              <a:t> </a:t>
            </a:r>
            <a:r>
              <a:rPr sz="2350" spc="95" dirty="0">
                <a:solidFill>
                  <a:srgbClr val="040707"/>
                </a:solidFill>
              </a:rPr>
              <a:t>по </a:t>
            </a:r>
            <a:r>
              <a:rPr sz="2350" spc="-810" dirty="0">
                <a:solidFill>
                  <a:srgbClr val="040707"/>
                </a:solidFill>
              </a:rPr>
              <a:t> </a:t>
            </a:r>
            <a:r>
              <a:rPr sz="2350" spc="55" dirty="0">
                <a:solidFill>
                  <a:srgbClr val="040707"/>
                </a:solidFill>
              </a:rPr>
              <a:t>месту </a:t>
            </a:r>
            <a:r>
              <a:rPr sz="2350" spc="25" dirty="0">
                <a:solidFill>
                  <a:srgbClr val="040707"/>
                </a:solidFill>
              </a:rPr>
              <a:t>нахождения, </a:t>
            </a:r>
            <a:r>
              <a:rPr sz="2350" spc="110" dirty="0">
                <a:solidFill>
                  <a:srgbClr val="040707"/>
                </a:solidFill>
              </a:rPr>
              <a:t>проведение </a:t>
            </a:r>
            <a:r>
              <a:rPr sz="2350" spc="114" dirty="0">
                <a:solidFill>
                  <a:srgbClr val="040707"/>
                </a:solidFill>
              </a:rPr>
              <a:t>проверки </a:t>
            </a:r>
            <a:r>
              <a:rPr sz="2350" spc="120" dirty="0">
                <a:solidFill>
                  <a:srgbClr val="040707"/>
                </a:solidFill>
              </a:rPr>
              <a:t> </a:t>
            </a:r>
            <a:r>
              <a:rPr sz="2350" spc="55" dirty="0">
                <a:solidFill>
                  <a:srgbClr val="040707"/>
                </a:solidFill>
              </a:rPr>
              <a:t>осуществляется</a:t>
            </a:r>
            <a:r>
              <a:rPr sz="2350" spc="-100" dirty="0">
                <a:solidFill>
                  <a:srgbClr val="040707"/>
                </a:solidFill>
              </a:rPr>
              <a:t> </a:t>
            </a:r>
            <a:r>
              <a:rPr sz="2350" spc="75" dirty="0">
                <a:solidFill>
                  <a:srgbClr val="040707"/>
                </a:solidFill>
              </a:rPr>
              <a:t>без</a:t>
            </a:r>
            <a:r>
              <a:rPr sz="2350" spc="-100" dirty="0">
                <a:solidFill>
                  <a:srgbClr val="040707"/>
                </a:solidFill>
              </a:rPr>
              <a:t> </a:t>
            </a:r>
            <a:r>
              <a:rPr sz="2350" spc="30" dirty="0">
                <a:solidFill>
                  <a:srgbClr val="040707"/>
                </a:solidFill>
              </a:rPr>
              <a:t>извещения;</a:t>
            </a:r>
            <a:endParaRPr sz="235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/>
          </a:p>
          <a:p>
            <a:pPr marL="519430" marR="43180">
              <a:lnSpc>
                <a:spcPct val="115599"/>
              </a:lnSpc>
            </a:pPr>
            <a:r>
              <a:rPr sz="2350" spc="150" dirty="0">
                <a:solidFill>
                  <a:srgbClr val="040707"/>
                </a:solidFill>
              </a:rPr>
              <a:t>В</a:t>
            </a:r>
            <a:r>
              <a:rPr sz="2350" spc="-105" dirty="0">
                <a:solidFill>
                  <a:srgbClr val="040707"/>
                </a:solidFill>
              </a:rPr>
              <a:t> </a:t>
            </a:r>
            <a:r>
              <a:rPr sz="2350" spc="25" dirty="0">
                <a:solidFill>
                  <a:srgbClr val="040707"/>
                </a:solidFill>
              </a:rPr>
              <a:t>случае</a:t>
            </a:r>
            <a:r>
              <a:rPr sz="2350" spc="-100" dirty="0">
                <a:solidFill>
                  <a:srgbClr val="040707"/>
                </a:solidFill>
              </a:rPr>
              <a:t> </a:t>
            </a:r>
            <a:r>
              <a:rPr sz="2350" spc="75" dirty="0">
                <a:solidFill>
                  <a:srgbClr val="040707"/>
                </a:solidFill>
              </a:rPr>
              <a:t>наличия</a:t>
            </a:r>
            <a:r>
              <a:rPr sz="2350" spc="-100" dirty="0">
                <a:solidFill>
                  <a:srgbClr val="040707"/>
                </a:solidFill>
              </a:rPr>
              <a:t> </a:t>
            </a:r>
            <a:r>
              <a:rPr sz="2350" spc="100" dirty="0">
                <a:solidFill>
                  <a:srgbClr val="040707"/>
                </a:solidFill>
              </a:rPr>
              <a:t>обоснованного</a:t>
            </a:r>
            <a:r>
              <a:rPr sz="2350" spc="-100" dirty="0">
                <a:solidFill>
                  <a:srgbClr val="040707"/>
                </a:solidFill>
              </a:rPr>
              <a:t> </a:t>
            </a:r>
            <a:r>
              <a:rPr sz="2350" spc="10" dirty="0">
                <a:solidFill>
                  <a:srgbClr val="040707"/>
                </a:solidFill>
              </a:rPr>
              <a:t>риска,</a:t>
            </a:r>
            <a:r>
              <a:rPr sz="2350" spc="-100" dirty="0">
                <a:solidFill>
                  <a:srgbClr val="040707"/>
                </a:solidFill>
              </a:rPr>
              <a:t> </a:t>
            </a:r>
            <a:r>
              <a:rPr sz="2350" dirty="0">
                <a:solidFill>
                  <a:srgbClr val="040707"/>
                </a:solidFill>
              </a:rPr>
              <a:t>что </a:t>
            </a:r>
            <a:r>
              <a:rPr sz="2350" spc="-815" dirty="0">
                <a:solidFill>
                  <a:srgbClr val="040707"/>
                </a:solidFill>
              </a:rPr>
              <a:t> </a:t>
            </a:r>
            <a:r>
              <a:rPr sz="2350" spc="60" dirty="0">
                <a:solidFill>
                  <a:srgbClr val="040707"/>
                </a:solidFill>
              </a:rPr>
              <a:t>налогоплательщик </a:t>
            </a:r>
            <a:r>
              <a:rPr sz="2350" spc="75" dirty="0">
                <a:solidFill>
                  <a:srgbClr val="040707"/>
                </a:solidFill>
              </a:rPr>
              <a:t>может </a:t>
            </a:r>
            <a:r>
              <a:rPr sz="2350" spc="25" dirty="0">
                <a:solidFill>
                  <a:srgbClr val="040707"/>
                </a:solidFill>
              </a:rPr>
              <a:t>скрыть </a:t>
            </a:r>
            <a:r>
              <a:rPr sz="2350" spc="100" dirty="0">
                <a:solidFill>
                  <a:srgbClr val="040707"/>
                </a:solidFill>
              </a:rPr>
              <a:t>или </a:t>
            </a:r>
            <a:r>
              <a:rPr sz="2350" spc="105" dirty="0">
                <a:solidFill>
                  <a:srgbClr val="040707"/>
                </a:solidFill>
              </a:rPr>
              <a:t> </a:t>
            </a:r>
            <a:r>
              <a:rPr sz="2350" spc="40" dirty="0">
                <a:solidFill>
                  <a:srgbClr val="040707"/>
                </a:solidFill>
              </a:rPr>
              <a:t>уничтожить </a:t>
            </a:r>
            <a:r>
              <a:rPr sz="2350" spc="85" dirty="0">
                <a:solidFill>
                  <a:srgbClr val="040707"/>
                </a:solidFill>
              </a:rPr>
              <a:t>необходимые </a:t>
            </a:r>
            <a:r>
              <a:rPr sz="2350" spc="45" dirty="0">
                <a:solidFill>
                  <a:srgbClr val="040707"/>
                </a:solidFill>
              </a:rPr>
              <a:t>для </a:t>
            </a:r>
            <a:r>
              <a:rPr sz="2350" spc="110" dirty="0">
                <a:solidFill>
                  <a:srgbClr val="040707"/>
                </a:solidFill>
              </a:rPr>
              <a:t>проведения </a:t>
            </a:r>
            <a:r>
              <a:rPr sz="2350" spc="114" dirty="0">
                <a:solidFill>
                  <a:srgbClr val="040707"/>
                </a:solidFill>
              </a:rPr>
              <a:t> проверки </a:t>
            </a:r>
            <a:r>
              <a:rPr sz="2350" spc="10" dirty="0">
                <a:solidFill>
                  <a:srgbClr val="040707"/>
                </a:solidFill>
              </a:rPr>
              <a:t>документы, </a:t>
            </a:r>
            <a:r>
              <a:rPr sz="2350" spc="60" dirty="0">
                <a:solidFill>
                  <a:srgbClr val="040707"/>
                </a:solidFill>
              </a:rPr>
              <a:t>связанные </a:t>
            </a:r>
            <a:r>
              <a:rPr sz="2350" spc="40" dirty="0">
                <a:solidFill>
                  <a:srgbClr val="040707"/>
                </a:solidFill>
              </a:rPr>
              <a:t>с </a:t>
            </a:r>
            <a:r>
              <a:rPr sz="2350" spc="45" dirty="0">
                <a:solidFill>
                  <a:srgbClr val="040707"/>
                </a:solidFill>
              </a:rPr>
              <a:t> </a:t>
            </a:r>
            <a:r>
              <a:rPr sz="2350" spc="75" dirty="0">
                <a:solidFill>
                  <a:srgbClr val="040707"/>
                </a:solidFill>
              </a:rPr>
              <a:t>налогообложением, </a:t>
            </a:r>
            <a:r>
              <a:rPr sz="2350" spc="110" dirty="0">
                <a:solidFill>
                  <a:srgbClr val="040707"/>
                </a:solidFill>
              </a:rPr>
              <a:t>проведение </a:t>
            </a:r>
            <a:r>
              <a:rPr sz="2350" spc="114" dirty="0">
                <a:solidFill>
                  <a:srgbClr val="040707"/>
                </a:solidFill>
              </a:rPr>
              <a:t>проверки </a:t>
            </a:r>
            <a:r>
              <a:rPr sz="2350" spc="-815" dirty="0">
                <a:solidFill>
                  <a:srgbClr val="040707"/>
                </a:solidFill>
              </a:rPr>
              <a:t> </a:t>
            </a:r>
            <a:r>
              <a:rPr sz="2350" spc="55" dirty="0">
                <a:solidFill>
                  <a:srgbClr val="040707"/>
                </a:solidFill>
              </a:rPr>
              <a:t>осуществляется</a:t>
            </a:r>
            <a:r>
              <a:rPr sz="2350" spc="-100" dirty="0">
                <a:solidFill>
                  <a:srgbClr val="040707"/>
                </a:solidFill>
              </a:rPr>
              <a:t> </a:t>
            </a:r>
            <a:r>
              <a:rPr sz="2350" spc="75" dirty="0">
                <a:solidFill>
                  <a:srgbClr val="040707"/>
                </a:solidFill>
              </a:rPr>
              <a:t>без</a:t>
            </a:r>
            <a:r>
              <a:rPr sz="2350" spc="-95" dirty="0">
                <a:solidFill>
                  <a:srgbClr val="040707"/>
                </a:solidFill>
              </a:rPr>
              <a:t> </a:t>
            </a:r>
            <a:r>
              <a:rPr sz="2350" spc="50" dirty="0">
                <a:solidFill>
                  <a:srgbClr val="040707"/>
                </a:solidFill>
              </a:rPr>
              <a:t>извещения.</a:t>
            </a:r>
            <a:endParaRPr sz="2350"/>
          </a:p>
        </p:txBody>
      </p:sp>
      <p:sp>
        <p:nvSpPr>
          <p:cNvPr id="7" name="object 7"/>
          <p:cNvSpPr/>
          <p:nvPr/>
        </p:nvSpPr>
        <p:spPr>
          <a:xfrm>
            <a:off x="0" y="3"/>
            <a:ext cx="1914525" cy="10287000"/>
          </a:xfrm>
          <a:custGeom>
            <a:avLst/>
            <a:gdLst/>
            <a:ahLst/>
            <a:cxnLst/>
            <a:rect l="l" t="t" r="r" b="b"/>
            <a:pathLst>
              <a:path w="1914525" h="10287000">
                <a:moveTo>
                  <a:pt x="0" y="0"/>
                </a:moveTo>
                <a:lnTo>
                  <a:pt x="1914524" y="0"/>
                </a:lnTo>
                <a:lnTo>
                  <a:pt x="1914524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37492" y="2745277"/>
            <a:ext cx="98322" cy="9832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37492" y="3978780"/>
            <a:ext cx="98322" cy="9832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37492" y="6856956"/>
            <a:ext cx="98322" cy="9832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665577" y="1951138"/>
            <a:ext cx="6851650" cy="7831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320" dirty="0">
                <a:solidFill>
                  <a:srgbClr val="DF5C23"/>
                </a:solidFill>
                <a:latin typeface="Verdana"/>
                <a:cs typeface="Verdana"/>
              </a:rPr>
              <a:t>ПРЕДПИСАНИЕ:</a:t>
            </a:r>
            <a:endParaRPr sz="2650">
              <a:latin typeface="Verdana"/>
              <a:cs typeface="Verdana"/>
            </a:endParaRPr>
          </a:p>
          <a:p>
            <a:pPr marL="519430" marR="400685">
              <a:lnSpc>
                <a:spcPct val="114799"/>
              </a:lnSpc>
              <a:spcBef>
                <a:spcPts val="1325"/>
              </a:spcBef>
            </a:pPr>
            <a:r>
              <a:rPr sz="2350" spc="85" dirty="0">
                <a:solidFill>
                  <a:srgbClr val="040707"/>
                </a:solidFill>
                <a:latin typeface="Verdana"/>
                <a:cs typeface="Verdana"/>
              </a:rPr>
              <a:t>Подлежит</a:t>
            </a:r>
            <a:r>
              <a:rPr sz="235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100" dirty="0">
                <a:solidFill>
                  <a:srgbClr val="040707"/>
                </a:solidFill>
                <a:latin typeface="Verdana"/>
                <a:cs typeface="Verdana"/>
              </a:rPr>
              <a:t>регистрации</a:t>
            </a:r>
            <a:r>
              <a:rPr sz="235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040707"/>
                </a:solidFill>
                <a:latin typeface="Verdana"/>
                <a:cs typeface="Verdana"/>
              </a:rPr>
              <a:t>в</a:t>
            </a:r>
            <a:r>
              <a:rPr sz="235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40" dirty="0">
                <a:solidFill>
                  <a:srgbClr val="040707"/>
                </a:solidFill>
                <a:latin typeface="Verdana"/>
                <a:cs typeface="Verdana"/>
              </a:rPr>
              <a:t>органах</a:t>
            </a:r>
            <a:r>
              <a:rPr sz="235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95" dirty="0">
                <a:solidFill>
                  <a:srgbClr val="040707"/>
                </a:solidFill>
                <a:latin typeface="Verdana"/>
                <a:cs typeface="Verdana"/>
              </a:rPr>
              <a:t>по </a:t>
            </a:r>
            <a:r>
              <a:rPr sz="2350" spc="-8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100" dirty="0">
                <a:solidFill>
                  <a:srgbClr val="040707"/>
                </a:solidFill>
                <a:latin typeface="Verdana"/>
                <a:cs typeface="Verdana"/>
              </a:rPr>
              <a:t>правовой</a:t>
            </a:r>
            <a:r>
              <a:rPr sz="235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-20" dirty="0">
                <a:solidFill>
                  <a:srgbClr val="040707"/>
                </a:solidFill>
                <a:latin typeface="Verdana"/>
                <a:cs typeface="Verdana"/>
              </a:rPr>
              <a:t>статистике;</a:t>
            </a:r>
            <a:endParaRPr sz="2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Verdana"/>
              <a:cs typeface="Verdana"/>
            </a:endParaRPr>
          </a:p>
          <a:p>
            <a:pPr marL="519430" marR="5080">
              <a:lnSpc>
                <a:spcPct val="114799"/>
              </a:lnSpc>
            </a:pPr>
            <a:r>
              <a:rPr sz="2350" spc="80" dirty="0">
                <a:solidFill>
                  <a:srgbClr val="040707"/>
                </a:solidFill>
                <a:latin typeface="Verdana"/>
                <a:cs typeface="Verdana"/>
              </a:rPr>
              <a:t>Подписывается </a:t>
            </a:r>
            <a:r>
              <a:rPr sz="2350" spc="110" dirty="0">
                <a:solidFill>
                  <a:srgbClr val="040707"/>
                </a:solidFill>
                <a:latin typeface="Verdana"/>
                <a:cs typeface="Verdana"/>
              </a:rPr>
              <a:t>первым </a:t>
            </a:r>
            <a:r>
              <a:rPr sz="2350" spc="114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80" dirty="0">
                <a:solidFill>
                  <a:srgbClr val="040707"/>
                </a:solidFill>
                <a:latin typeface="Verdana"/>
                <a:cs typeface="Verdana"/>
              </a:rPr>
              <a:t>руководителем</a:t>
            </a:r>
            <a:r>
              <a:rPr sz="2350" spc="-114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75" dirty="0">
                <a:solidFill>
                  <a:srgbClr val="040707"/>
                </a:solidFill>
                <a:latin typeface="Verdana"/>
                <a:cs typeface="Verdana"/>
              </a:rPr>
              <a:t>налогового</a:t>
            </a:r>
            <a:r>
              <a:rPr sz="2350" spc="-1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70" dirty="0">
                <a:solidFill>
                  <a:srgbClr val="040707"/>
                </a:solidFill>
                <a:latin typeface="Verdana"/>
                <a:cs typeface="Verdana"/>
              </a:rPr>
              <a:t>органа</a:t>
            </a:r>
            <a:r>
              <a:rPr sz="2350" spc="-114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100" dirty="0">
                <a:solidFill>
                  <a:srgbClr val="040707"/>
                </a:solidFill>
                <a:latin typeface="Verdana"/>
                <a:cs typeface="Verdana"/>
              </a:rPr>
              <a:t>или </a:t>
            </a:r>
            <a:r>
              <a:rPr sz="2350" spc="-8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130" dirty="0">
                <a:solidFill>
                  <a:srgbClr val="040707"/>
                </a:solidFill>
                <a:latin typeface="Verdana"/>
                <a:cs typeface="Verdana"/>
              </a:rPr>
              <a:t>лицом </a:t>
            </a:r>
            <a:r>
              <a:rPr sz="2350" spc="55" dirty="0">
                <a:solidFill>
                  <a:srgbClr val="040707"/>
                </a:solidFill>
                <a:latin typeface="Verdana"/>
                <a:cs typeface="Verdana"/>
              </a:rPr>
              <a:t>его </a:t>
            </a:r>
            <a:r>
              <a:rPr sz="2350" spc="105" dirty="0">
                <a:solidFill>
                  <a:srgbClr val="040707"/>
                </a:solidFill>
                <a:latin typeface="Verdana"/>
                <a:cs typeface="Verdana"/>
              </a:rPr>
              <a:t>замещающим </a:t>
            </a:r>
            <a:r>
              <a:rPr sz="2350" spc="-90" dirty="0">
                <a:solidFill>
                  <a:srgbClr val="040707"/>
                </a:solidFill>
                <a:latin typeface="Verdana"/>
                <a:cs typeface="Verdana"/>
              </a:rPr>
              <a:t>(за </a:t>
            </a:r>
            <a:r>
              <a:rPr sz="2350" spc="-8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95" dirty="0">
                <a:solidFill>
                  <a:srgbClr val="040707"/>
                </a:solidFill>
                <a:latin typeface="Verdana"/>
                <a:cs typeface="Verdana"/>
              </a:rPr>
              <a:t>исключением </a:t>
            </a:r>
            <a:r>
              <a:rPr sz="2350" spc="110" dirty="0">
                <a:solidFill>
                  <a:srgbClr val="040707"/>
                </a:solidFill>
                <a:latin typeface="Verdana"/>
                <a:cs typeface="Verdana"/>
              </a:rPr>
              <a:t>предписания </a:t>
            </a:r>
            <a:r>
              <a:rPr sz="2350" spc="30" dirty="0">
                <a:solidFill>
                  <a:srgbClr val="040707"/>
                </a:solidFill>
                <a:latin typeface="Verdana"/>
                <a:cs typeface="Verdana"/>
              </a:rPr>
              <a:t>на </a:t>
            </a:r>
            <a:r>
              <a:rPr sz="2350" spc="3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110" dirty="0">
                <a:solidFill>
                  <a:srgbClr val="040707"/>
                </a:solidFill>
                <a:latin typeface="Verdana"/>
                <a:cs typeface="Verdana"/>
              </a:rPr>
              <a:t>проведение </a:t>
            </a:r>
            <a:r>
              <a:rPr sz="2350" spc="85" dirty="0">
                <a:solidFill>
                  <a:srgbClr val="040707"/>
                </a:solidFill>
                <a:latin typeface="Verdana"/>
                <a:cs typeface="Verdana"/>
              </a:rPr>
              <a:t>встречной </a:t>
            </a:r>
            <a:r>
              <a:rPr sz="2350" spc="110" dirty="0">
                <a:solidFill>
                  <a:srgbClr val="040707"/>
                </a:solidFill>
                <a:latin typeface="Verdana"/>
                <a:cs typeface="Verdana"/>
              </a:rPr>
              <a:t>проверки </a:t>
            </a:r>
            <a:r>
              <a:rPr sz="2350" spc="85" dirty="0">
                <a:solidFill>
                  <a:srgbClr val="040707"/>
                </a:solidFill>
                <a:latin typeface="Verdana"/>
                <a:cs typeface="Verdana"/>
              </a:rPr>
              <a:t>и </a:t>
            </a:r>
            <a:r>
              <a:rPr sz="2350" spc="9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85" dirty="0">
                <a:solidFill>
                  <a:srgbClr val="040707"/>
                </a:solidFill>
                <a:latin typeface="Verdana"/>
                <a:cs typeface="Verdana"/>
              </a:rPr>
              <a:t>хронометражного</a:t>
            </a:r>
            <a:r>
              <a:rPr sz="235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20" dirty="0">
                <a:solidFill>
                  <a:srgbClr val="040707"/>
                </a:solidFill>
                <a:latin typeface="Verdana"/>
                <a:cs typeface="Verdana"/>
              </a:rPr>
              <a:t>обследования);</a:t>
            </a:r>
            <a:endParaRPr sz="2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Verdana"/>
              <a:cs typeface="Verdana"/>
            </a:endParaRPr>
          </a:p>
          <a:p>
            <a:pPr marL="519430" marR="1322070">
              <a:lnSpc>
                <a:spcPct val="114799"/>
              </a:lnSpc>
            </a:pPr>
            <a:r>
              <a:rPr sz="2350" spc="85" dirty="0">
                <a:solidFill>
                  <a:srgbClr val="040707"/>
                </a:solidFill>
                <a:latin typeface="Verdana"/>
                <a:cs typeface="Verdana"/>
              </a:rPr>
              <a:t>Дополнительное</a:t>
            </a:r>
            <a:r>
              <a:rPr sz="2350" spc="-9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110" dirty="0">
                <a:solidFill>
                  <a:srgbClr val="040707"/>
                </a:solidFill>
                <a:latin typeface="Verdana"/>
                <a:cs typeface="Verdana"/>
              </a:rPr>
              <a:t>предписание </a:t>
            </a:r>
            <a:r>
              <a:rPr sz="2350" spc="-81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65" dirty="0">
                <a:solidFill>
                  <a:srgbClr val="040707"/>
                </a:solidFill>
                <a:latin typeface="Verdana"/>
                <a:cs typeface="Verdana"/>
              </a:rPr>
              <a:t>выносится</a:t>
            </a:r>
            <a:r>
              <a:rPr sz="235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040707"/>
                </a:solidFill>
                <a:latin typeface="Verdana"/>
                <a:cs typeface="Verdana"/>
              </a:rPr>
              <a:t>в</a:t>
            </a:r>
            <a:r>
              <a:rPr sz="2350" spc="-9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-75" dirty="0">
                <a:solidFill>
                  <a:srgbClr val="040707"/>
                </a:solidFill>
                <a:latin typeface="Verdana"/>
                <a:cs typeface="Verdana"/>
              </a:rPr>
              <a:t>случаях:</a:t>
            </a:r>
            <a:endParaRPr sz="2350">
              <a:latin typeface="Verdana"/>
              <a:cs typeface="Verdana"/>
            </a:endParaRPr>
          </a:p>
          <a:p>
            <a:pPr marL="1091565" marR="54610" indent="-207645">
              <a:lnSpc>
                <a:spcPct val="114399"/>
              </a:lnSpc>
              <a:spcBef>
                <a:spcPts val="1975"/>
              </a:spcBef>
              <a:buAutoNum type="arabicPeriod"/>
              <a:tabLst>
                <a:tab pos="1092200" algn="l"/>
              </a:tabLst>
            </a:pPr>
            <a:r>
              <a:rPr sz="2350" spc="120" dirty="0">
                <a:solidFill>
                  <a:srgbClr val="040707"/>
                </a:solidFill>
                <a:latin typeface="Verdana"/>
                <a:cs typeface="Verdana"/>
              </a:rPr>
              <a:t>Продление </a:t>
            </a:r>
            <a:r>
              <a:rPr sz="2350" spc="65" dirty="0">
                <a:solidFill>
                  <a:srgbClr val="040707"/>
                </a:solidFill>
                <a:latin typeface="Verdana"/>
                <a:cs typeface="Verdana"/>
              </a:rPr>
              <a:t>срока </a:t>
            </a:r>
            <a:r>
              <a:rPr sz="2350" spc="100" dirty="0">
                <a:solidFill>
                  <a:srgbClr val="040707"/>
                </a:solidFill>
                <a:latin typeface="Verdana"/>
                <a:cs typeface="Verdana"/>
              </a:rPr>
              <a:t>проведения </a:t>
            </a:r>
            <a:r>
              <a:rPr sz="2350" spc="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110" dirty="0">
                <a:solidFill>
                  <a:srgbClr val="040707"/>
                </a:solidFill>
                <a:latin typeface="Verdana"/>
                <a:cs typeface="Verdana"/>
              </a:rPr>
              <a:t>проверки</a:t>
            </a:r>
            <a:r>
              <a:rPr sz="2350" spc="-12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30" dirty="0">
                <a:solidFill>
                  <a:srgbClr val="040707"/>
                </a:solidFill>
                <a:latin typeface="Verdana"/>
                <a:cs typeface="Verdana"/>
              </a:rPr>
              <a:t>(подлежит</a:t>
            </a:r>
            <a:r>
              <a:rPr sz="2350" spc="-12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20" dirty="0">
                <a:solidFill>
                  <a:srgbClr val="040707"/>
                </a:solidFill>
                <a:latin typeface="Verdana"/>
                <a:cs typeface="Verdana"/>
              </a:rPr>
              <a:t>регистрации);</a:t>
            </a:r>
            <a:endParaRPr sz="2350">
              <a:latin typeface="Verdana"/>
              <a:cs typeface="Verdana"/>
            </a:endParaRPr>
          </a:p>
          <a:p>
            <a:pPr marL="1091565" indent="-271145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1092200" algn="l"/>
              </a:tabLst>
            </a:pPr>
            <a:r>
              <a:rPr sz="2350" spc="125" dirty="0">
                <a:solidFill>
                  <a:srgbClr val="040707"/>
                </a:solidFill>
                <a:latin typeface="Verdana"/>
                <a:cs typeface="Verdana"/>
              </a:rPr>
              <a:t>Изменение</a:t>
            </a:r>
            <a:r>
              <a:rPr sz="2350" spc="-10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35" dirty="0">
                <a:solidFill>
                  <a:srgbClr val="040707"/>
                </a:solidFill>
                <a:latin typeface="Verdana"/>
                <a:cs typeface="Verdana"/>
              </a:rPr>
              <a:t>состава</a:t>
            </a:r>
            <a:r>
              <a:rPr sz="2350" spc="-100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35" dirty="0">
                <a:solidFill>
                  <a:srgbClr val="040707"/>
                </a:solidFill>
                <a:latin typeface="Verdana"/>
                <a:cs typeface="Verdana"/>
              </a:rPr>
              <a:t>проверяющих;</a:t>
            </a:r>
            <a:endParaRPr sz="2350">
              <a:latin typeface="Verdana"/>
              <a:cs typeface="Verdana"/>
            </a:endParaRPr>
          </a:p>
          <a:p>
            <a:pPr marL="1091565" marR="1465580" indent="-269240">
              <a:lnSpc>
                <a:spcPts val="3229"/>
              </a:lnSpc>
              <a:spcBef>
                <a:spcPts val="90"/>
              </a:spcBef>
              <a:buAutoNum type="arabicPeriod"/>
              <a:tabLst>
                <a:tab pos="1092200" algn="l"/>
              </a:tabLst>
            </a:pPr>
            <a:r>
              <a:rPr sz="2350" spc="125" dirty="0">
                <a:solidFill>
                  <a:srgbClr val="040707"/>
                </a:solidFill>
                <a:latin typeface="Verdana"/>
                <a:cs typeface="Verdana"/>
              </a:rPr>
              <a:t>Изменение</a:t>
            </a:r>
            <a:r>
              <a:rPr sz="2350" spc="-14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114" dirty="0">
                <a:solidFill>
                  <a:srgbClr val="040707"/>
                </a:solidFill>
                <a:latin typeface="Verdana"/>
                <a:cs typeface="Verdana"/>
              </a:rPr>
              <a:t>проверяемого </a:t>
            </a:r>
            <a:r>
              <a:rPr sz="2350" spc="-815" dirty="0">
                <a:solidFill>
                  <a:srgbClr val="040707"/>
                </a:solidFill>
                <a:latin typeface="Verdana"/>
                <a:cs typeface="Verdana"/>
              </a:rPr>
              <a:t> </a:t>
            </a:r>
            <a:r>
              <a:rPr sz="2350" spc="45" dirty="0">
                <a:solidFill>
                  <a:srgbClr val="040707"/>
                </a:solidFill>
                <a:latin typeface="Verdana"/>
                <a:cs typeface="Verdana"/>
              </a:rPr>
              <a:t>периода.</a:t>
            </a:r>
            <a:endParaRPr sz="2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302" y="446937"/>
            <a:ext cx="122961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5" dirty="0"/>
              <a:t>С</a:t>
            </a:r>
            <a:r>
              <a:rPr sz="7000" spc="-325" dirty="0"/>
              <a:t>р</a:t>
            </a:r>
            <a:r>
              <a:rPr sz="7000" spc="-425" dirty="0"/>
              <a:t>о</a:t>
            </a:r>
            <a:r>
              <a:rPr sz="7000" spc="10" dirty="0"/>
              <a:t>к</a:t>
            </a:r>
            <a:r>
              <a:rPr sz="7000" spc="-220" dirty="0"/>
              <a:t> </a:t>
            </a:r>
            <a:r>
              <a:rPr sz="7000" spc="-315" dirty="0"/>
              <a:t>п</a:t>
            </a:r>
            <a:r>
              <a:rPr sz="7000" spc="-325" dirty="0"/>
              <a:t>р</a:t>
            </a:r>
            <a:r>
              <a:rPr sz="7000" spc="-425" dirty="0"/>
              <a:t>о</a:t>
            </a:r>
            <a:r>
              <a:rPr sz="7000" spc="-204" dirty="0"/>
              <a:t>в</a:t>
            </a:r>
            <a:r>
              <a:rPr sz="7000" spc="-490" dirty="0"/>
              <a:t>е</a:t>
            </a:r>
            <a:r>
              <a:rPr sz="7000" spc="-365" dirty="0"/>
              <a:t>д</a:t>
            </a:r>
            <a:r>
              <a:rPr sz="7000" spc="-490" dirty="0"/>
              <a:t>е</a:t>
            </a:r>
            <a:r>
              <a:rPr sz="7000" spc="-390" dirty="0"/>
              <a:t>н</a:t>
            </a:r>
            <a:r>
              <a:rPr sz="7000" spc="-305" dirty="0"/>
              <a:t>и</a:t>
            </a:r>
            <a:r>
              <a:rPr sz="7000" spc="-204" dirty="0"/>
              <a:t>я</a:t>
            </a:r>
            <a:r>
              <a:rPr sz="7000" spc="-220" dirty="0"/>
              <a:t> </a:t>
            </a:r>
            <a:r>
              <a:rPr sz="7000" spc="-315" dirty="0"/>
              <a:t>п</a:t>
            </a:r>
            <a:r>
              <a:rPr sz="7000" spc="-325" dirty="0"/>
              <a:t>р</a:t>
            </a:r>
            <a:r>
              <a:rPr sz="7000" spc="-425" dirty="0"/>
              <a:t>о</a:t>
            </a:r>
            <a:r>
              <a:rPr sz="7000" spc="-204" dirty="0"/>
              <a:t>в</a:t>
            </a:r>
            <a:r>
              <a:rPr sz="7000" spc="-490" dirty="0"/>
              <a:t>е</a:t>
            </a:r>
            <a:r>
              <a:rPr sz="7000" spc="-325" dirty="0"/>
              <a:t>р</a:t>
            </a:r>
            <a:r>
              <a:rPr sz="7000" spc="5" dirty="0"/>
              <a:t>к</a:t>
            </a:r>
            <a:r>
              <a:rPr sz="7000" spc="-300" dirty="0"/>
              <a:t>и</a:t>
            </a:r>
            <a:endParaRPr sz="7000"/>
          </a:p>
        </p:txBody>
      </p:sp>
      <p:sp>
        <p:nvSpPr>
          <p:cNvPr id="3" name="object 3"/>
          <p:cNvSpPr/>
          <p:nvPr/>
        </p:nvSpPr>
        <p:spPr>
          <a:xfrm>
            <a:off x="839073" y="9224624"/>
            <a:ext cx="16230600" cy="38100"/>
          </a:xfrm>
          <a:custGeom>
            <a:avLst/>
            <a:gdLst/>
            <a:ahLst/>
            <a:cxnLst/>
            <a:rect l="l" t="t" r="r" b="b"/>
            <a:pathLst>
              <a:path w="16230600" h="38100">
                <a:moveTo>
                  <a:pt x="16230598" y="38099"/>
                </a:moveTo>
                <a:lnTo>
                  <a:pt x="0" y="38099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38099"/>
                </a:lnTo>
                <a:close/>
              </a:path>
            </a:pathLst>
          </a:custGeom>
          <a:solidFill>
            <a:srgbClr val="DF5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116" y="2911174"/>
            <a:ext cx="86186" cy="861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5527" y="2164786"/>
            <a:ext cx="8006080" cy="17081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50" spc="500" dirty="0">
                <a:solidFill>
                  <a:srgbClr val="DF5C23"/>
                </a:solidFill>
                <a:latin typeface="Tahoma"/>
                <a:cs typeface="Tahoma"/>
              </a:rPr>
              <a:t>СРОК</a:t>
            </a:r>
            <a:r>
              <a:rPr sz="2450" spc="33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450" spc="555" dirty="0">
                <a:solidFill>
                  <a:srgbClr val="DF5C23"/>
                </a:solidFill>
                <a:latin typeface="Tahoma"/>
                <a:cs typeface="Tahoma"/>
              </a:rPr>
              <a:t>ПРОВЕДЕНИЯ</a:t>
            </a:r>
            <a:r>
              <a:rPr sz="2450" spc="33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450" spc="480" dirty="0">
                <a:solidFill>
                  <a:srgbClr val="DF5C23"/>
                </a:solidFill>
                <a:latin typeface="Tahoma"/>
                <a:cs typeface="Tahoma"/>
              </a:rPr>
              <a:t>ПРОВЕРКИ:</a:t>
            </a:r>
            <a:endParaRPr sz="2450">
              <a:latin typeface="Tahoma"/>
              <a:cs typeface="Tahoma"/>
            </a:endParaRPr>
          </a:p>
          <a:p>
            <a:pPr marL="483234" marR="5080">
              <a:lnSpc>
                <a:spcPct val="117200"/>
              </a:lnSpc>
              <a:spcBef>
                <a:spcPts val="1215"/>
              </a:spcBef>
            </a:pPr>
            <a:r>
              <a:rPr sz="2150" spc="275" dirty="0">
                <a:solidFill>
                  <a:srgbClr val="040707"/>
                </a:solidFill>
                <a:latin typeface="Tahoma"/>
                <a:cs typeface="Tahoma"/>
              </a:rPr>
              <a:t>Срок </a:t>
            </a:r>
            <a:r>
              <a:rPr sz="2150" spc="270" dirty="0">
                <a:solidFill>
                  <a:srgbClr val="040707"/>
                </a:solidFill>
                <a:latin typeface="Tahoma"/>
                <a:cs typeface="Tahoma"/>
              </a:rPr>
              <a:t>проведения </a:t>
            </a:r>
            <a:r>
              <a:rPr sz="2150" spc="220" dirty="0">
                <a:solidFill>
                  <a:srgbClr val="040707"/>
                </a:solidFill>
                <a:latin typeface="Tahoma"/>
                <a:cs typeface="Tahoma"/>
              </a:rPr>
              <a:t>проверки: </a:t>
            </a:r>
            <a:r>
              <a:rPr sz="2150" spc="240" dirty="0">
                <a:solidFill>
                  <a:srgbClr val="040707"/>
                </a:solidFill>
                <a:latin typeface="Tahoma"/>
                <a:cs typeface="Tahoma"/>
              </a:rPr>
              <a:t>не более </a:t>
            </a:r>
            <a:r>
              <a:rPr sz="2150" spc="170" dirty="0">
                <a:solidFill>
                  <a:srgbClr val="040707"/>
                </a:solidFill>
                <a:latin typeface="Tahoma"/>
                <a:cs typeface="Tahoma"/>
              </a:rPr>
              <a:t>30 </a:t>
            </a:r>
            <a:r>
              <a:rPr sz="2150" spc="45" dirty="0">
                <a:solidFill>
                  <a:srgbClr val="040707"/>
                </a:solidFill>
                <a:latin typeface="Tahoma"/>
                <a:cs typeface="Tahoma"/>
              </a:rPr>
              <a:t>р.д. </a:t>
            </a:r>
            <a:r>
              <a:rPr sz="2150" spc="210" dirty="0">
                <a:solidFill>
                  <a:srgbClr val="040707"/>
                </a:solidFill>
                <a:latin typeface="Tahoma"/>
                <a:cs typeface="Tahoma"/>
              </a:rPr>
              <a:t>с </a:t>
            </a:r>
            <a:r>
              <a:rPr sz="2150" spc="2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145" dirty="0">
                <a:solidFill>
                  <a:srgbClr val="040707"/>
                </a:solidFill>
                <a:latin typeface="Tahoma"/>
                <a:cs typeface="Tahoma"/>
              </a:rPr>
              <a:t>даты</a:t>
            </a:r>
            <a:r>
              <a:rPr sz="215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45" dirty="0">
                <a:solidFill>
                  <a:srgbClr val="040707"/>
                </a:solidFill>
                <a:latin typeface="Tahoma"/>
                <a:cs typeface="Tahoma"/>
              </a:rPr>
              <a:t>вручения</a:t>
            </a:r>
            <a:r>
              <a:rPr sz="215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75" dirty="0">
                <a:solidFill>
                  <a:srgbClr val="040707"/>
                </a:solidFill>
                <a:latin typeface="Tahoma"/>
                <a:cs typeface="Tahoma"/>
              </a:rPr>
              <a:t>предписания</a:t>
            </a:r>
            <a:r>
              <a:rPr sz="215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65" dirty="0">
                <a:solidFill>
                  <a:srgbClr val="040707"/>
                </a:solidFill>
                <a:latin typeface="Tahoma"/>
                <a:cs typeface="Tahoma"/>
              </a:rPr>
              <a:t>(с</a:t>
            </a:r>
            <a:r>
              <a:rPr sz="215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195" dirty="0">
                <a:solidFill>
                  <a:srgbClr val="040707"/>
                </a:solidFill>
                <a:latin typeface="Tahoma"/>
                <a:cs typeface="Tahoma"/>
              </a:rPr>
              <a:t>учетом</a:t>
            </a:r>
            <a:r>
              <a:rPr sz="215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70" dirty="0">
                <a:solidFill>
                  <a:srgbClr val="040707"/>
                </a:solidFill>
                <a:latin typeface="Tahoma"/>
                <a:cs typeface="Tahoma"/>
              </a:rPr>
              <a:t>продления</a:t>
            </a:r>
            <a:endParaRPr sz="2150">
              <a:latin typeface="Tahoma"/>
              <a:cs typeface="Tahoma"/>
            </a:endParaRPr>
          </a:p>
          <a:p>
            <a:pPr marL="483234">
              <a:lnSpc>
                <a:spcPct val="100000"/>
              </a:lnSpc>
              <a:spcBef>
                <a:spcPts val="440"/>
              </a:spcBef>
            </a:pPr>
            <a:r>
              <a:rPr sz="2150" spc="-85" dirty="0">
                <a:solidFill>
                  <a:srgbClr val="040707"/>
                </a:solidFill>
                <a:latin typeface="Tahoma"/>
                <a:cs typeface="Tahoma"/>
              </a:rPr>
              <a:t>–</a:t>
            </a:r>
            <a:r>
              <a:rPr sz="21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40" dirty="0">
                <a:solidFill>
                  <a:srgbClr val="040707"/>
                </a:solidFill>
                <a:latin typeface="Tahoma"/>
                <a:cs typeface="Tahoma"/>
              </a:rPr>
              <a:t>не</a:t>
            </a:r>
            <a:r>
              <a:rPr sz="21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40" dirty="0">
                <a:solidFill>
                  <a:srgbClr val="040707"/>
                </a:solidFill>
                <a:latin typeface="Tahoma"/>
                <a:cs typeface="Tahoma"/>
              </a:rPr>
              <a:t>более</a:t>
            </a:r>
            <a:r>
              <a:rPr sz="21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20" dirty="0">
                <a:solidFill>
                  <a:srgbClr val="040707"/>
                </a:solidFill>
                <a:latin typeface="Tahoma"/>
                <a:cs typeface="Tahoma"/>
              </a:rPr>
              <a:t>60</a:t>
            </a:r>
            <a:r>
              <a:rPr sz="21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-30" dirty="0">
                <a:solidFill>
                  <a:srgbClr val="040707"/>
                </a:solidFill>
                <a:latin typeface="Tahoma"/>
                <a:cs typeface="Tahoma"/>
              </a:rPr>
              <a:t>р.д.);</a:t>
            </a:r>
            <a:endParaRPr sz="21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116" y="4446857"/>
            <a:ext cx="86186" cy="861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6124" y="4230961"/>
            <a:ext cx="7585075" cy="2329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0"/>
              </a:spcBef>
            </a:pPr>
            <a:r>
              <a:rPr sz="2150" spc="36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150" spc="265" dirty="0">
                <a:solidFill>
                  <a:srgbClr val="040707"/>
                </a:solidFill>
                <a:latin typeface="Tahoma"/>
                <a:cs typeface="Tahoma"/>
              </a:rPr>
              <a:t>отношении </a:t>
            </a:r>
            <a:r>
              <a:rPr sz="2150" spc="204" dirty="0">
                <a:solidFill>
                  <a:srgbClr val="040707"/>
                </a:solidFill>
                <a:latin typeface="Tahoma"/>
                <a:cs typeface="Tahoma"/>
              </a:rPr>
              <a:t>налогоплательщиков, </a:t>
            </a:r>
            <a:r>
              <a:rPr sz="2150" spc="235" dirty="0">
                <a:solidFill>
                  <a:srgbClr val="040707"/>
                </a:solidFill>
                <a:latin typeface="Tahoma"/>
                <a:cs typeface="Tahoma"/>
              </a:rPr>
              <a:t>подлежащих </a:t>
            </a:r>
            <a:r>
              <a:rPr sz="2150" spc="240" dirty="0">
                <a:solidFill>
                  <a:srgbClr val="040707"/>
                </a:solidFill>
                <a:latin typeface="Tahoma"/>
                <a:cs typeface="Tahoma"/>
              </a:rPr>
              <a:t> налоговому </a:t>
            </a:r>
            <a:r>
              <a:rPr sz="2150" spc="220" dirty="0">
                <a:solidFill>
                  <a:srgbClr val="040707"/>
                </a:solidFill>
                <a:latin typeface="Tahoma"/>
                <a:cs typeface="Tahoma"/>
              </a:rPr>
              <a:t>мониторингу, </a:t>
            </a:r>
            <a:r>
              <a:rPr sz="2150" spc="114" dirty="0">
                <a:solidFill>
                  <a:srgbClr val="040707"/>
                </a:solidFill>
                <a:latin typeface="Tahoma"/>
                <a:cs typeface="Tahoma"/>
              </a:rPr>
              <a:t>а </a:t>
            </a:r>
            <a:r>
              <a:rPr sz="2150" spc="160" dirty="0">
                <a:solidFill>
                  <a:srgbClr val="040707"/>
                </a:solidFill>
                <a:latin typeface="Tahoma"/>
                <a:cs typeface="Tahoma"/>
              </a:rPr>
              <a:t>также </a:t>
            </a:r>
            <a:r>
              <a:rPr sz="2150" spc="275" dirty="0">
                <a:solidFill>
                  <a:srgbClr val="040707"/>
                </a:solidFill>
                <a:latin typeface="Tahoma"/>
                <a:cs typeface="Tahoma"/>
              </a:rPr>
              <a:t>имеющих </a:t>
            </a:r>
            <a:r>
              <a:rPr sz="2150" spc="28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04" dirty="0">
                <a:solidFill>
                  <a:srgbClr val="040707"/>
                </a:solidFill>
                <a:latin typeface="Tahoma"/>
                <a:cs typeface="Tahoma"/>
              </a:rPr>
              <a:t>структурные </a:t>
            </a:r>
            <a:r>
              <a:rPr sz="2150" spc="225" dirty="0">
                <a:solidFill>
                  <a:srgbClr val="040707"/>
                </a:solidFill>
                <a:latin typeface="Tahoma"/>
                <a:cs typeface="Tahoma"/>
              </a:rPr>
              <a:t>подразделения, </a:t>
            </a:r>
            <a:r>
              <a:rPr sz="2150" spc="195" dirty="0">
                <a:solidFill>
                  <a:srgbClr val="040707"/>
                </a:solidFill>
                <a:latin typeface="Tahoma"/>
                <a:cs typeface="Tahoma"/>
              </a:rPr>
              <a:t>два </a:t>
            </a:r>
            <a:r>
              <a:rPr sz="2150" spc="260" dirty="0">
                <a:solidFill>
                  <a:srgbClr val="040707"/>
                </a:solidFill>
                <a:latin typeface="Tahoma"/>
                <a:cs typeface="Tahoma"/>
              </a:rPr>
              <a:t>и </a:t>
            </a:r>
            <a:r>
              <a:rPr sz="2150" spc="240" dirty="0">
                <a:solidFill>
                  <a:srgbClr val="040707"/>
                </a:solidFill>
                <a:latin typeface="Tahoma"/>
                <a:cs typeface="Tahoma"/>
              </a:rPr>
              <a:t>более </a:t>
            </a:r>
            <a:r>
              <a:rPr sz="2150" spc="210" dirty="0">
                <a:solidFill>
                  <a:srgbClr val="040707"/>
                </a:solidFill>
                <a:latin typeface="Tahoma"/>
                <a:cs typeface="Tahoma"/>
              </a:rPr>
              <a:t>места </a:t>
            </a:r>
            <a:r>
              <a:rPr sz="2150" spc="2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35" dirty="0">
                <a:solidFill>
                  <a:srgbClr val="040707"/>
                </a:solidFill>
                <a:latin typeface="Tahoma"/>
                <a:cs typeface="Tahoma"/>
              </a:rPr>
              <a:t>нахождения </a:t>
            </a:r>
            <a:r>
              <a:rPr sz="2150" spc="135" dirty="0">
                <a:solidFill>
                  <a:srgbClr val="040707"/>
                </a:solidFill>
                <a:latin typeface="Tahoma"/>
                <a:cs typeface="Tahoma"/>
              </a:rPr>
              <a:t>(для </a:t>
            </a:r>
            <a:r>
              <a:rPr sz="2150" spc="220" dirty="0">
                <a:solidFill>
                  <a:srgbClr val="040707"/>
                </a:solidFill>
                <a:latin typeface="Tahoma"/>
                <a:cs typeface="Tahoma"/>
              </a:rPr>
              <a:t>нерезидентов) </a:t>
            </a:r>
            <a:r>
              <a:rPr sz="2150" spc="-85" dirty="0">
                <a:solidFill>
                  <a:srgbClr val="040707"/>
                </a:solidFill>
                <a:latin typeface="Tahoma"/>
                <a:cs typeface="Tahoma"/>
              </a:rPr>
              <a:t>– </a:t>
            </a:r>
            <a:r>
              <a:rPr sz="2150" spc="260" dirty="0">
                <a:solidFill>
                  <a:srgbClr val="040707"/>
                </a:solidFill>
                <a:latin typeface="Tahoma"/>
                <a:cs typeface="Tahoma"/>
              </a:rPr>
              <a:t>срок </a:t>
            </a:r>
            <a:r>
              <a:rPr sz="2150" spc="26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70" dirty="0">
                <a:solidFill>
                  <a:srgbClr val="040707"/>
                </a:solidFill>
                <a:latin typeface="Tahoma"/>
                <a:cs typeface="Tahoma"/>
              </a:rPr>
              <a:t>проведения</a:t>
            </a:r>
            <a:r>
              <a:rPr sz="21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80" dirty="0">
                <a:solidFill>
                  <a:srgbClr val="040707"/>
                </a:solidFill>
                <a:latin typeface="Tahoma"/>
                <a:cs typeface="Tahoma"/>
              </a:rPr>
              <a:t>проверки</a:t>
            </a:r>
            <a:r>
              <a:rPr sz="21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15" dirty="0">
                <a:solidFill>
                  <a:srgbClr val="040707"/>
                </a:solidFill>
                <a:latin typeface="Tahoma"/>
                <a:cs typeface="Tahoma"/>
              </a:rPr>
              <a:t>может</a:t>
            </a:r>
            <a:r>
              <a:rPr sz="21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160" dirty="0">
                <a:solidFill>
                  <a:srgbClr val="040707"/>
                </a:solidFill>
                <a:latin typeface="Tahoma"/>
                <a:cs typeface="Tahoma"/>
              </a:rPr>
              <a:t>быть</a:t>
            </a:r>
            <a:r>
              <a:rPr sz="21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70" dirty="0">
                <a:solidFill>
                  <a:srgbClr val="040707"/>
                </a:solidFill>
                <a:latin typeface="Tahoma"/>
                <a:cs typeface="Tahoma"/>
              </a:rPr>
              <a:t>продлен</a:t>
            </a:r>
            <a:r>
              <a:rPr sz="21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20" dirty="0">
                <a:solidFill>
                  <a:srgbClr val="040707"/>
                </a:solidFill>
                <a:latin typeface="Tahoma"/>
                <a:cs typeface="Tahoma"/>
              </a:rPr>
              <a:t>до</a:t>
            </a:r>
            <a:r>
              <a:rPr sz="21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50" dirty="0">
                <a:solidFill>
                  <a:srgbClr val="040707"/>
                </a:solidFill>
                <a:latin typeface="Tahoma"/>
                <a:cs typeface="Tahoma"/>
              </a:rPr>
              <a:t>180 </a:t>
            </a:r>
            <a:r>
              <a:rPr sz="2150" spc="-65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-20" dirty="0">
                <a:solidFill>
                  <a:srgbClr val="040707"/>
                </a:solidFill>
                <a:latin typeface="Tahoma"/>
                <a:cs typeface="Tahoma"/>
              </a:rPr>
              <a:t>р.д.;</a:t>
            </a:r>
            <a:endParaRPr sz="21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116" y="7134301"/>
            <a:ext cx="86186" cy="861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06124" y="6918406"/>
            <a:ext cx="7670800" cy="1561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0"/>
              </a:spcBef>
            </a:pPr>
            <a:r>
              <a:rPr sz="2150" spc="275" dirty="0">
                <a:solidFill>
                  <a:srgbClr val="040707"/>
                </a:solidFill>
                <a:latin typeface="Tahoma"/>
                <a:cs typeface="Tahoma"/>
              </a:rPr>
              <a:t>Срок </a:t>
            </a:r>
            <a:r>
              <a:rPr sz="2150" spc="270" dirty="0">
                <a:solidFill>
                  <a:srgbClr val="040707"/>
                </a:solidFill>
                <a:latin typeface="Tahoma"/>
                <a:cs typeface="Tahoma"/>
              </a:rPr>
              <a:t>проведения </a:t>
            </a:r>
            <a:r>
              <a:rPr sz="2150" spc="200" dirty="0">
                <a:solidFill>
                  <a:srgbClr val="040707"/>
                </a:solidFill>
                <a:latin typeface="Tahoma"/>
                <a:cs typeface="Tahoma"/>
              </a:rPr>
              <a:t>тематических </a:t>
            </a:r>
            <a:r>
              <a:rPr sz="2150" spc="275" dirty="0">
                <a:solidFill>
                  <a:srgbClr val="040707"/>
                </a:solidFill>
                <a:latin typeface="Tahoma"/>
                <a:cs typeface="Tahoma"/>
              </a:rPr>
              <a:t>проверок </a:t>
            </a:r>
            <a:r>
              <a:rPr sz="2150" spc="254" dirty="0">
                <a:solidFill>
                  <a:srgbClr val="040707"/>
                </a:solidFill>
                <a:latin typeface="Tahoma"/>
                <a:cs typeface="Tahoma"/>
              </a:rPr>
              <a:t>по </a:t>
            </a:r>
            <a:r>
              <a:rPr sz="2150" spc="26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45" dirty="0">
                <a:solidFill>
                  <a:srgbClr val="040707"/>
                </a:solidFill>
                <a:latin typeface="Tahoma"/>
                <a:cs typeface="Tahoma"/>
              </a:rPr>
              <a:t>подтверждению</a:t>
            </a:r>
            <a:r>
              <a:rPr sz="215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35" dirty="0">
                <a:solidFill>
                  <a:srgbClr val="040707"/>
                </a:solidFill>
                <a:latin typeface="Tahoma"/>
                <a:cs typeface="Tahoma"/>
              </a:rPr>
              <a:t>достоверности</a:t>
            </a:r>
            <a:r>
              <a:rPr sz="215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85" dirty="0">
                <a:solidFill>
                  <a:srgbClr val="040707"/>
                </a:solidFill>
                <a:latin typeface="Tahoma"/>
                <a:cs typeface="Tahoma"/>
              </a:rPr>
              <a:t>сумм</a:t>
            </a:r>
            <a:r>
              <a:rPr sz="2150" spc="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75" dirty="0">
                <a:solidFill>
                  <a:srgbClr val="040707"/>
                </a:solidFill>
                <a:latin typeface="Tahoma"/>
                <a:cs typeface="Tahoma"/>
              </a:rPr>
              <a:t>превышения </a:t>
            </a:r>
            <a:r>
              <a:rPr sz="2150" spc="-65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195" dirty="0">
                <a:solidFill>
                  <a:srgbClr val="040707"/>
                </a:solidFill>
                <a:latin typeface="Tahoma"/>
                <a:cs typeface="Tahoma"/>
              </a:rPr>
              <a:t>НДС, </a:t>
            </a:r>
            <a:r>
              <a:rPr sz="2150" spc="235" dirty="0">
                <a:solidFill>
                  <a:srgbClr val="040707"/>
                </a:solidFill>
                <a:latin typeface="Tahoma"/>
                <a:cs typeface="Tahoma"/>
              </a:rPr>
              <a:t>предъявленных </a:t>
            </a:r>
            <a:r>
              <a:rPr sz="2150" spc="140" dirty="0">
                <a:solidFill>
                  <a:srgbClr val="040707"/>
                </a:solidFill>
                <a:latin typeface="Tahoma"/>
                <a:cs typeface="Tahoma"/>
              </a:rPr>
              <a:t>к </a:t>
            </a:r>
            <a:r>
              <a:rPr sz="2150" spc="160" dirty="0">
                <a:solidFill>
                  <a:srgbClr val="040707"/>
                </a:solidFill>
                <a:latin typeface="Tahoma"/>
                <a:cs typeface="Tahoma"/>
              </a:rPr>
              <a:t>возврату, </a:t>
            </a:r>
            <a:r>
              <a:rPr sz="2150" spc="240" dirty="0">
                <a:solidFill>
                  <a:srgbClr val="040707"/>
                </a:solidFill>
                <a:latin typeface="Tahoma"/>
                <a:cs typeface="Tahoma"/>
              </a:rPr>
              <a:t>не </a:t>
            </a:r>
            <a:r>
              <a:rPr sz="2150" spc="235" dirty="0">
                <a:solidFill>
                  <a:srgbClr val="040707"/>
                </a:solidFill>
                <a:latin typeface="Tahoma"/>
                <a:cs typeface="Tahoma"/>
              </a:rPr>
              <a:t>должен </a:t>
            </a:r>
            <a:r>
              <a:rPr sz="2150" spc="2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25" dirty="0">
                <a:solidFill>
                  <a:srgbClr val="040707"/>
                </a:solidFill>
                <a:latin typeface="Tahoma"/>
                <a:cs typeface="Tahoma"/>
              </a:rPr>
              <a:t>превышать</a:t>
            </a:r>
            <a:r>
              <a:rPr sz="21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175" dirty="0">
                <a:solidFill>
                  <a:srgbClr val="040707"/>
                </a:solidFill>
                <a:latin typeface="Tahoma"/>
                <a:cs typeface="Tahoma"/>
              </a:rPr>
              <a:t>срок,</a:t>
            </a:r>
            <a:r>
              <a:rPr sz="21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29" dirty="0">
                <a:solidFill>
                  <a:srgbClr val="040707"/>
                </a:solidFill>
                <a:latin typeface="Tahoma"/>
                <a:cs typeface="Tahoma"/>
              </a:rPr>
              <a:t>установленный</a:t>
            </a:r>
            <a:r>
              <a:rPr sz="21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0" dirty="0">
                <a:solidFill>
                  <a:srgbClr val="040707"/>
                </a:solidFill>
                <a:latin typeface="Tahoma"/>
                <a:cs typeface="Tahoma"/>
              </a:rPr>
              <a:t>ст.</a:t>
            </a:r>
            <a:r>
              <a:rPr sz="21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-10" dirty="0">
                <a:solidFill>
                  <a:srgbClr val="040707"/>
                </a:solidFill>
                <a:latin typeface="Tahoma"/>
                <a:cs typeface="Tahoma"/>
              </a:rPr>
              <a:t>431</a:t>
            </a:r>
            <a:r>
              <a:rPr sz="21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145" dirty="0">
                <a:solidFill>
                  <a:srgbClr val="040707"/>
                </a:solidFill>
                <a:latin typeface="Tahoma"/>
                <a:cs typeface="Tahoma"/>
              </a:rPr>
              <a:t>НК.</a:t>
            </a:r>
            <a:endParaRPr sz="215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4239" y="2887035"/>
            <a:ext cx="91125" cy="911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4239" y="6753204"/>
            <a:ext cx="91125" cy="9112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8829675">
              <a:lnSpc>
                <a:spcPct val="100000"/>
              </a:lnSpc>
              <a:spcBef>
                <a:spcPts val="1810"/>
              </a:spcBef>
            </a:pPr>
            <a:r>
              <a:rPr sz="2450" spc="495" dirty="0">
                <a:solidFill>
                  <a:srgbClr val="DF5C23"/>
                </a:solidFill>
              </a:rPr>
              <a:t>СРОК</a:t>
            </a:r>
            <a:r>
              <a:rPr sz="2450" spc="335" dirty="0">
                <a:solidFill>
                  <a:srgbClr val="DF5C23"/>
                </a:solidFill>
              </a:rPr>
              <a:t> </a:t>
            </a:r>
            <a:r>
              <a:rPr sz="2450" spc="525" dirty="0">
                <a:solidFill>
                  <a:srgbClr val="DF5C23"/>
                </a:solidFill>
              </a:rPr>
              <a:t>ПРИОСТАНАВЛИВАЕТСЯ</a:t>
            </a:r>
            <a:r>
              <a:rPr sz="2450" spc="340" dirty="0">
                <a:solidFill>
                  <a:srgbClr val="DF5C23"/>
                </a:solidFill>
              </a:rPr>
              <a:t> </a:t>
            </a:r>
            <a:r>
              <a:rPr sz="2450" spc="375" dirty="0">
                <a:solidFill>
                  <a:srgbClr val="DF5C23"/>
                </a:solidFill>
              </a:rPr>
              <a:t>ПРИ:</a:t>
            </a:r>
            <a:endParaRPr sz="2450"/>
          </a:p>
          <a:p>
            <a:pPr marL="9298940" marR="121285">
              <a:lnSpc>
                <a:spcPct val="116300"/>
              </a:lnSpc>
              <a:spcBef>
                <a:spcPts val="1105"/>
              </a:spcBef>
            </a:pPr>
            <a:r>
              <a:rPr sz="2150" spc="220" dirty="0"/>
              <a:t>Для </a:t>
            </a:r>
            <a:r>
              <a:rPr sz="2150" spc="200" dirty="0"/>
              <a:t>налогоплательщиков, </a:t>
            </a:r>
            <a:r>
              <a:rPr sz="2150" spc="229" dirty="0"/>
              <a:t>подлежащих </a:t>
            </a:r>
            <a:r>
              <a:rPr sz="2150" spc="235" dirty="0"/>
              <a:t>налоговому </a:t>
            </a:r>
            <a:r>
              <a:rPr sz="2150" spc="240" dirty="0"/>
              <a:t> </a:t>
            </a:r>
            <a:r>
              <a:rPr sz="2150" spc="215" dirty="0"/>
              <a:t>мониторингу, </a:t>
            </a:r>
            <a:r>
              <a:rPr sz="2150" spc="254" dirty="0"/>
              <a:t>либо </a:t>
            </a:r>
            <a:r>
              <a:rPr sz="2150" spc="250" dirty="0"/>
              <a:t>по </a:t>
            </a:r>
            <a:r>
              <a:rPr sz="2150" spc="225" dirty="0"/>
              <a:t>проверкам, </a:t>
            </a:r>
            <a:r>
              <a:rPr sz="2150" spc="240" dirty="0"/>
              <a:t>назначенным </a:t>
            </a:r>
            <a:r>
              <a:rPr sz="2150" spc="250" dirty="0"/>
              <a:t>по </a:t>
            </a:r>
            <a:r>
              <a:rPr sz="2150" spc="254" dirty="0"/>
              <a:t> </a:t>
            </a:r>
            <a:r>
              <a:rPr sz="2150" spc="225" dirty="0"/>
              <a:t>основаниям,</a:t>
            </a:r>
            <a:r>
              <a:rPr sz="2150" spc="5" dirty="0"/>
              <a:t> </a:t>
            </a:r>
            <a:r>
              <a:rPr sz="2150" spc="225" dirty="0"/>
              <a:t>указанным</a:t>
            </a:r>
            <a:r>
              <a:rPr sz="2150" spc="5" dirty="0"/>
              <a:t> </a:t>
            </a:r>
            <a:r>
              <a:rPr sz="2150" spc="170" dirty="0"/>
              <a:t>в</a:t>
            </a:r>
            <a:r>
              <a:rPr sz="2150" spc="5" dirty="0"/>
              <a:t> </a:t>
            </a:r>
            <a:r>
              <a:rPr sz="2150" spc="295" dirty="0"/>
              <a:t>УПК</a:t>
            </a:r>
            <a:r>
              <a:rPr sz="2150" spc="10" dirty="0"/>
              <a:t> </a:t>
            </a:r>
            <a:r>
              <a:rPr sz="2150" spc="300" dirty="0"/>
              <a:t>РК</a:t>
            </a:r>
            <a:r>
              <a:rPr sz="2150" spc="5" dirty="0"/>
              <a:t> </a:t>
            </a:r>
            <a:r>
              <a:rPr sz="2150" spc="20" dirty="0"/>
              <a:t>(а</a:t>
            </a:r>
            <a:r>
              <a:rPr sz="2150" spc="5" dirty="0"/>
              <a:t> </a:t>
            </a:r>
            <a:r>
              <a:rPr sz="2150" spc="155" dirty="0"/>
              <a:t>также</a:t>
            </a:r>
            <a:r>
              <a:rPr sz="2150" spc="5" dirty="0"/>
              <a:t> </a:t>
            </a:r>
            <a:r>
              <a:rPr sz="2150" spc="170" dirty="0"/>
              <a:t>в</a:t>
            </a:r>
            <a:r>
              <a:rPr sz="2150" spc="10" dirty="0"/>
              <a:t> </a:t>
            </a:r>
            <a:r>
              <a:rPr sz="2150" spc="204" dirty="0"/>
              <a:t>некоторых </a:t>
            </a:r>
            <a:r>
              <a:rPr sz="2150" spc="-660" dirty="0"/>
              <a:t> </a:t>
            </a:r>
            <a:r>
              <a:rPr sz="2150" spc="210" dirty="0"/>
              <a:t>иных</a:t>
            </a:r>
            <a:r>
              <a:rPr sz="2150" dirty="0"/>
              <a:t> </a:t>
            </a:r>
            <a:r>
              <a:rPr sz="2150" spc="95" dirty="0"/>
              <a:t>случаях):</a:t>
            </a:r>
            <a:endParaRPr sz="2150"/>
          </a:p>
          <a:p>
            <a:pPr marL="9593580" marR="1552575" indent="-192405">
              <a:lnSpc>
                <a:spcPct val="116300"/>
              </a:lnSpc>
              <a:spcBef>
                <a:spcPts val="1730"/>
              </a:spcBef>
              <a:buAutoNum type="arabicPeriod"/>
              <a:tabLst>
                <a:tab pos="9594215" algn="l"/>
              </a:tabLst>
            </a:pPr>
            <a:r>
              <a:rPr sz="2150" spc="275" dirty="0"/>
              <a:t>Вручении</a:t>
            </a:r>
            <a:r>
              <a:rPr sz="2150" spc="10" dirty="0"/>
              <a:t> </a:t>
            </a:r>
            <a:r>
              <a:rPr sz="2150" spc="235" dirty="0"/>
              <a:t>требования</a:t>
            </a:r>
            <a:r>
              <a:rPr sz="2150" spc="10" dirty="0"/>
              <a:t> </a:t>
            </a:r>
            <a:r>
              <a:rPr sz="2150" spc="220" dirty="0"/>
              <a:t>налогового</a:t>
            </a:r>
            <a:r>
              <a:rPr sz="2150" spc="10" dirty="0"/>
              <a:t> </a:t>
            </a:r>
            <a:r>
              <a:rPr sz="2150" spc="225" dirty="0"/>
              <a:t>органа</a:t>
            </a:r>
            <a:r>
              <a:rPr sz="2150" spc="10" dirty="0"/>
              <a:t> </a:t>
            </a:r>
            <a:r>
              <a:rPr sz="2150" spc="200" dirty="0"/>
              <a:t>о </a:t>
            </a:r>
            <a:r>
              <a:rPr sz="2150" spc="-655" dirty="0"/>
              <a:t> </a:t>
            </a:r>
            <a:r>
              <a:rPr sz="2150" spc="240" dirty="0"/>
              <a:t>представлении</a:t>
            </a:r>
            <a:r>
              <a:rPr sz="2150" dirty="0"/>
              <a:t> </a:t>
            </a:r>
            <a:r>
              <a:rPr sz="2150" spc="200" dirty="0"/>
              <a:t>сведений/документов;</a:t>
            </a:r>
            <a:endParaRPr sz="2150"/>
          </a:p>
          <a:p>
            <a:pPr marL="9593580" marR="5080" indent="-250825">
              <a:lnSpc>
                <a:spcPct val="116300"/>
              </a:lnSpc>
              <a:buAutoNum type="arabicPeriod"/>
              <a:tabLst>
                <a:tab pos="9594215" algn="l"/>
              </a:tabLst>
            </a:pPr>
            <a:r>
              <a:rPr sz="2150" spc="270" dirty="0"/>
              <a:t>Направлении</a:t>
            </a:r>
            <a:r>
              <a:rPr sz="2150" dirty="0"/>
              <a:t> </a:t>
            </a:r>
            <a:r>
              <a:rPr sz="2150" spc="240" dirty="0"/>
              <a:t>запроса</a:t>
            </a:r>
            <a:r>
              <a:rPr sz="2150" spc="5" dirty="0"/>
              <a:t> </a:t>
            </a:r>
            <a:r>
              <a:rPr sz="2150" spc="170" dirty="0"/>
              <a:t>в</a:t>
            </a:r>
            <a:r>
              <a:rPr sz="2150" dirty="0"/>
              <a:t> </a:t>
            </a:r>
            <a:r>
              <a:rPr sz="2150" spc="235" dirty="0"/>
              <a:t>другие</a:t>
            </a:r>
            <a:r>
              <a:rPr sz="2150" spc="5" dirty="0"/>
              <a:t> </a:t>
            </a:r>
            <a:r>
              <a:rPr sz="2150" spc="215" dirty="0"/>
              <a:t>органы/организации/ </a:t>
            </a:r>
            <a:r>
              <a:rPr sz="2150" spc="-655" dirty="0"/>
              <a:t> </a:t>
            </a:r>
            <a:r>
              <a:rPr sz="2150" spc="235" dirty="0"/>
              <a:t>другие </a:t>
            </a:r>
            <a:r>
              <a:rPr sz="2150" spc="204" dirty="0"/>
              <a:t>государства </a:t>
            </a:r>
            <a:r>
              <a:rPr sz="2150" spc="200" dirty="0"/>
              <a:t>о </a:t>
            </a:r>
            <a:r>
              <a:rPr sz="2150" spc="240" dirty="0"/>
              <a:t>представлении </a:t>
            </a:r>
            <a:r>
              <a:rPr sz="2150" spc="220" dirty="0"/>
              <a:t>сведений/ </a:t>
            </a:r>
            <a:r>
              <a:rPr sz="2150" spc="225" dirty="0"/>
              <a:t> </a:t>
            </a:r>
            <a:r>
              <a:rPr sz="2150" spc="185" dirty="0"/>
              <a:t>документов.</a:t>
            </a:r>
            <a:endParaRPr sz="2150"/>
          </a:p>
          <a:p>
            <a:pPr marL="9298940" marR="109855">
              <a:lnSpc>
                <a:spcPct val="116300"/>
              </a:lnSpc>
              <a:spcBef>
                <a:spcPts val="1705"/>
              </a:spcBef>
            </a:pPr>
            <a:r>
              <a:rPr sz="2150" spc="365" dirty="0"/>
              <a:t>В</a:t>
            </a:r>
            <a:r>
              <a:rPr sz="2150" spc="5" dirty="0"/>
              <a:t> </a:t>
            </a:r>
            <a:r>
              <a:rPr sz="2150" spc="190" dirty="0"/>
              <a:t>случае</a:t>
            </a:r>
            <a:r>
              <a:rPr sz="2150" spc="5" dirty="0"/>
              <a:t> </a:t>
            </a:r>
            <a:r>
              <a:rPr sz="2150" spc="215" dirty="0"/>
              <a:t>выставления</a:t>
            </a:r>
            <a:r>
              <a:rPr sz="2150" spc="5" dirty="0"/>
              <a:t> </a:t>
            </a:r>
            <a:r>
              <a:rPr sz="2150" spc="235" dirty="0"/>
              <a:t>налоговым</a:t>
            </a:r>
            <a:r>
              <a:rPr sz="2150" spc="5" dirty="0"/>
              <a:t> </a:t>
            </a:r>
            <a:r>
              <a:rPr sz="2150" spc="260" dirty="0"/>
              <a:t>органом</a:t>
            </a:r>
            <a:r>
              <a:rPr sz="2150" spc="5" dirty="0"/>
              <a:t> </a:t>
            </a:r>
            <a:r>
              <a:rPr sz="2150" spc="235" dirty="0"/>
              <a:t>требования </a:t>
            </a:r>
            <a:r>
              <a:rPr sz="2150" spc="-655" dirty="0"/>
              <a:t> </a:t>
            </a:r>
            <a:r>
              <a:rPr sz="2150" spc="200" dirty="0"/>
              <a:t>о</a:t>
            </a:r>
            <a:r>
              <a:rPr sz="2150" spc="10" dirty="0"/>
              <a:t> </a:t>
            </a:r>
            <a:r>
              <a:rPr sz="2150" spc="229" dirty="0"/>
              <a:t>предоставлении/восстановлении</a:t>
            </a:r>
            <a:r>
              <a:rPr sz="2150" spc="10" dirty="0"/>
              <a:t> </a:t>
            </a:r>
            <a:r>
              <a:rPr sz="2150" spc="220" dirty="0"/>
              <a:t>документов</a:t>
            </a:r>
            <a:r>
              <a:rPr sz="2150" spc="15" dirty="0"/>
              <a:t> </a:t>
            </a:r>
            <a:r>
              <a:rPr sz="2150" spc="250" dirty="0"/>
              <a:t>по</a:t>
            </a:r>
            <a:r>
              <a:rPr sz="2150" spc="10" dirty="0"/>
              <a:t> </a:t>
            </a:r>
            <a:r>
              <a:rPr sz="2150" spc="15" dirty="0"/>
              <a:t>ст.</a:t>
            </a:r>
            <a:endParaRPr sz="2150"/>
          </a:p>
          <a:p>
            <a:pPr marL="9298940">
              <a:lnSpc>
                <a:spcPct val="100000"/>
              </a:lnSpc>
              <a:spcBef>
                <a:spcPts val="420"/>
              </a:spcBef>
            </a:pPr>
            <a:r>
              <a:rPr sz="2150" spc="-355" dirty="0"/>
              <a:t>1</a:t>
            </a:r>
            <a:r>
              <a:rPr sz="2150" spc="180" dirty="0"/>
              <a:t>6</a:t>
            </a:r>
            <a:r>
              <a:rPr sz="2150" spc="-420" dirty="0"/>
              <a:t>1</a:t>
            </a:r>
            <a:r>
              <a:rPr sz="2150" spc="5" dirty="0"/>
              <a:t> </a:t>
            </a:r>
            <a:r>
              <a:rPr sz="2150" spc="395" dirty="0"/>
              <a:t>Н</a:t>
            </a:r>
            <a:r>
              <a:rPr sz="2150" spc="260" dirty="0"/>
              <a:t>К</a:t>
            </a:r>
            <a:r>
              <a:rPr sz="2150" spc="-350" dirty="0"/>
              <a:t>;</a:t>
            </a:r>
            <a:endParaRPr sz="2150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4239" y="8277486"/>
            <a:ext cx="91125" cy="9112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601165" y="8071549"/>
            <a:ext cx="7223759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sz="2150" spc="365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1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190" dirty="0">
                <a:solidFill>
                  <a:srgbClr val="040707"/>
                </a:solidFill>
                <a:latin typeface="Tahoma"/>
                <a:cs typeface="Tahoma"/>
              </a:rPr>
              <a:t>случае</a:t>
            </a:r>
            <a:r>
              <a:rPr sz="21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15" dirty="0">
                <a:solidFill>
                  <a:srgbClr val="040707"/>
                </a:solidFill>
                <a:latin typeface="Tahoma"/>
                <a:cs typeface="Tahoma"/>
              </a:rPr>
              <a:t>выставления</a:t>
            </a:r>
            <a:r>
              <a:rPr sz="21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35" dirty="0">
                <a:solidFill>
                  <a:srgbClr val="040707"/>
                </a:solidFill>
                <a:latin typeface="Tahoma"/>
                <a:cs typeface="Tahoma"/>
              </a:rPr>
              <a:t>предварительного</a:t>
            </a:r>
            <a:r>
              <a:rPr sz="21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125" dirty="0">
                <a:solidFill>
                  <a:srgbClr val="040707"/>
                </a:solidFill>
                <a:latin typeface="Tahoma"/>
                <a:cs typeface="Tahoma"/>
              </a:rPr>
              <a:t>акта</a:t>
            </a:r>
            <a:r>
              <a:rPr sz="21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60" dirty="0">
                <a:solidFill>
                  <a:srgbClr val="040707"/>
                </a:solidFill>
                <a:latin typeface="Tahoma"/>
                <a:cs typeface="Tahoma"/>
              </a:rPr>
              <a:t>и </a:t>
            </a:r>
            <a:r>
              <a:rPr sz="2150" spc="-66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60" dirty="0">
                <a:solidFill>
                  <a:srgbClr val="040707"/>
                </a:solidFill>
                <a:latin typeface="Tahoma"/>
                <a:cs typeface="Tahoma"/>
              </a:rPr>
              <a:t>рассмотрения</a:t>
            </a:r>
            <a:r>
              <a:rPr sz="2150" spc="-2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245" dirty="0">
                <a:solidFill>
                  <a:srgbClr val="040707"/>
                </a:solidFill>
                <a:latin typeface="Tahoma"/>
                <a:cs typeface="Tahoma"/>
              </a:rPr>
              <a:t>возражения</a:t>
            </a:r>
            <a:r>
              <a:rPr sz="2150" spc="-2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150" spc="195" dirty="0">
                <a:solidFill>
                  <a:srgbClr val="040707"/>
                </a:solidFill>
                <a:latin typeface="Tahoma"/>
                <a:cs typeface="Tahoma"/>
              </a:rPr>
              <a:t>налогоплательщика.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45" y="9514902"/>
            <a:ext cx="178193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235" dirty="0">
                <a:solidFill>
                  <a:srgbClr val="040707"/>
                </a:solidFill>
                <a:latin typeface="Roboto"/>
                <a:cs typeface="Roboto"/>
              </a:rPr>
              <a:t>Период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20" dirty="0">
                <a:solidFill>
                  <a:srgbClr val="040707"/>
                </a:solidFill>
                <a:latin typeface="Roboto"/>
                <a:cs typeface="Roboto"/>
              </a:rPr>
              <a:t>приостановления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65" dirty="0">
                <a:solidFill>
                  <a:srgbClr val="040707"/>
                </a:solidFill>
                <a:latin typeface="Roboto"/>
                <a:cs typeface="Roboto"/>
              </a:rPr>
              <a:t>включается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30" dirty="0">
                <a:solidFill>
                  <a:srgbClr val="040707"/>
                </a:solidFill>
                <a:latin typeface="Roboto"/>
                <a:cs typeface="Roboto"/>
              </a:rPr>
              <a:t>в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04" dirty="0">
                <a:solidFill>
                  <a:srgbClr val="040707"/>
                </a:solidFill>
                <a:latin typeface="Roboto"/>
                <a:cs typeface="Roboto"/>
              </a:rPr>
              <a:t>срок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25" dirty="0">
                <a:solidFill>
                  <a:srgbClr val="040707"/>
                </a:solidFill>
                <a:latin typeface="Roboto"/>
                <a:cs typeface="Roboto"/>
              </a:rPr>
              <a:t>проведения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15" dirty="0">
                <a:solidFill>
                  <a:srgbClr val="040707"/>
                </a:solidFill>
                <a:latin typeface="Roboto"/>
                <a:cs typeface="Roboto"/>
              </a:rPr>
              <a:t>проверки,</a:t>
            </a:r>
            <a:r>
              <a:rPr sz="2300" b="1" spc="9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за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29" dirty="0">
                <a:solidFill>
                  <a:srgbClr val="040707"/>
                </a:solidFill>
                <a:latin typeface="Roboto"/>
                <a:cs typeface="Roboto"/>
              </a:rPr>
              <a:t>исключением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75" dirty="0">
                <a:solidFill>
                  <a:srgbClr val="040707"/>
                </a:solidFill>
                <a:latin typeface="Roboto"/>
                <a:cs typeface="Roboto"/>
              </a:rPr>
              <a:t>вышеуказанных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90" dirty="0">
                <a:solidFill>
                  <a:srgbClr val="040707"/>
                </a:solidFill>
                <a:latin typeface="Roboto"/>
                <a:cs typeface="Roboto"/>
              </a:rPr>
              <a:t>случаев</a:t>
            </a:r>
            <a:endParaRPr sz="23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74" y="4289488"/>
            <a:ext cx="95250" cy="952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19185" y="3216756"/>
            <a:ext cx="4914900" cy="1289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400" dirty="0">
                <a:solidFill>
                  <a:srgbClr val="DF5C23"/>
                </a:solidFill>
                <a:latin typeface="Tahoma"/>
                <a:cs typeface="Tahoma"/>
              </a:rPr>
              <a:t>Основные</a:t>
            </a:r>
            <a:r>
              <a:rPr sz="3250" spc="-6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3250" spc="345" dirty="0">
                <a:solidFill>
                  <a:srgbClr val="DF5C23"/>
                </a:solidFill>
                <a:latin typeface="Tahoma"/>
                <a:cs typeface="Tahoma"/>
              </a:rPr>
              <a:t>принципы:</a:t>
            </a:r>
            <a:endParaRPr sz="3250">
              <a:latin typeface="Tahoma"/>
              <a:cs typeface="Tahoma"/>
            </a:endParaRPr>
          </a:p>
          <a:p>
            <a:pPr marL="20320">
              <a:lnSpc>
                <a:spcPct val="100000"/>
              </a:lnSpc>
              <a:spcBef>
                <a:spcPts val="3190"/>
              </a:spcBef>
            </a:pPr>
            <a:r>
              <a:rPr sz="2350" spc="125" dirty="0">
                <a:solidFill>
                  <a:srgbClr val="DF5C23"/>
                </a:solidFill>
                <a:latin typeface="Tahoma"/>
                <a:cs typeface="Tahoma"/>
              </a:rPr>
              <a:t>Вежливость;</a:t>
            </a:r>
            <a:endParaRPr sz="23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74" y="5127688"/>
            <a:ext cx="95250" cy="952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26926" y="4898885"/>
            <a:ext cx="432689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5"/>
              </a:spcBef>
            </a:pPr>
            <a:r>
              <a:rPr sz="2350" spc="145" dirty="0">
                <a:solidFill>
                  <a:srgbClr val="DF5C23"/>
                </a:solidFill>
                <a:latin typeface="Tahoma"/>
                <a:cs typeface="Tahoma"/>
              </a:rPr>
              <a:t>Четкое</a:t>
            </a:r>
            <a:r>
              <a:rPr sz="2350" spc="-165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350" spc="190" dirty="0">
                <a:solidFill>
                  <a:srgbClr val="DF5C23"/>
                </a:solidFill>
                <a:latin typeface="Tahoma"/>
                <a:cs typeface="Tahoma"/>
              </a:rPr>
              <a:t>следование</a:t>
            </a:r>
            <a:r>
              <a:rPr sz="2350" spc="-165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350" spc="260" dirty="0">
                <a:solidFill>
                  <a:srgbClr val="DF5C23"/>
                </a:solidFill>
                <a:latin typeface="Tahoma"/>
                <a:cs typeface="Tahoma"/>
              </a:rPr>
              <a:t>нормам </a:t>
            </a:r>
            <a:r>
              <a:rPr sz="2350" spc="-715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350" spc="105" dirty="0">
                <a:solidFill>
                  <a:srgbClr val="DF5C23"/>
                </a:solidFill>
                <a:latin typeface="Tahoma"/>
                <a:cs typeface="Tahoma"/>
              </a:rPr>
              <a:t>законодательства;</a:t>
            </a:r>
            <a:endParaRPr sz="23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74" y="6384988"/>
            <a:ext cx="95250" cy="952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6926" y="6156185"/>
            <a:ext cx="5263515" cy="1282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5"/>
              </a:spcBef>
            </a:pPr>
            <a:r>
              <a:rPr sz="2350" spc="210" dirty="0">
                <a:solidFill>
                  <a:srgbClr val="DF5C23"/>
                </a:solidFill>
                <a:latin typeface="Tahoma"/>
                <a:cs typeface="Tahoma"/>
              </a:rPr>
              <a:t>Аудио </a:t>
            </a:r>
            <a:r>
              <a:rPr sz="2350" spc="160" dirty="0">
                <a:solidFill>
                  <a:srgbClr val="DF5C23"/>
                </a:solidFill>
                <a:latin typeface="Tahoma"/>
                <a:cs typeface="Tahoma"/>
              </a:rPr>
              <a:t>и/или </a:t>
            </a:r>
            <a:r>
              <a:rPr sz="2350" spc="200" dirty="0">
                <a:solidFill>
                  <a:srgbClr val="DF5C23"/>
                </a:solidFill>
                <a:latin typeface="Tahoma"/>
                <a:cs typeface="Tahoma"/>
              </a:rPr>
              <a:t>видео </a:t>
            </a:r>
            <a:r>
              <a:rPr sz="2350" spc="204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350" spc="200" dirty="0">
                <a:solidFill>
                  <a:srgbClr val="DF5C23"/>
                </a:solidFill>
                <a:latin typeface="Tahoma"/>
                <a:cs typeface="Tahoma"/>
              </a:rPr>
              <a:t>фиксирование</a:t>
            </a:r>
            <a:r>
              <a:rPr sz="2350" spc="-17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350" spc="150" dirty="0">
                <a:solidFill>
                  <a:srgbClr val="DF5C23"/>
                </a:solidFill>
                <a:latin typeface="Tahoma"/>
                <a:cs typeface="Tahoma"/>
              </a:rPr>
              <a:t>всех</a:t>
            </a:r>
            <a:r>
              <a:rPr sz="2350" spc="-17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350" spc="200" dirty="0">
                <a:solidFill>
                  <a:srgbClr val="DF5C23"/>
                </a:solidFill>
                <a:latin typeface="Tahoma"/>
                <a:cs typeface="Tahoma"/>
              </a:rPr>
              <a:t>процедурных </a:t>
            </a:r>
            <a:r>
              <a:rPr sz="2350" spc="-72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350" spc="150" dirty="0">
                <a:solidFill>
                  <a:srgbClr val="DF5C23"/>
                </a:solidFill>
                <a:latin typeface="Tahoma"/>
                <a:cs typeface="Tahoma"/>
              </a:rPr>
              <a:t>моментов.</a:t>
            </a:r>
            <a:endParaRPr sz="23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802423"/>
            <a:ext cx="18288000" cy="8484870"/>
            <a:chOff x="0" y="1802423"/>
            <a:chExt cx="18288000" cy="8484870"/>
          </a:xfrm>
        </p:grpSpPr>
        <p:sp>
          <p:nvSpPr>
            <p:cNvPr id="9" name="object 9"/>
            <p:cNvSpPr/>
            <p:nvPr/>
          </p:nvSpPr>
          <p:spPr>
            <a:xfrm>
              <a:off x="0" y="1802423"/>
              <a:ext cx="18288000" cy="1152525"/>
            </a:xfrm>
            <a:custGeom>
              <a:avLst/>
              <a:gdLst/>
              <a:ahLst/>
              <a:cxnLst/>
              <a:rect l="l" t="t" r="r" b="b"/>
              <a:pathLst>
                <a:path w="18288000" h="1152525">
                  <a:moveTo>
                    <a:pt x="0" y="0"/>
                  </a:moveTo>
                  <a:lnTo>
                    <a:pt x="18287999" y="0"/>
                  </a:lnTo>
                  <a:lnTo>
                    <a:pt x="18287999" y="1152524"/>
                  </a:lnTo>
                  <a:lnTo>
                    <a:pt x="0" y="1152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C23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1692" y="1802423"/>
              <a:ext cx="10316845" cy="8484870"/>
            </a:xfrm>
            <a:custGeom>
              <a:avLst/>
              <a:gdLst/>
              <a:ahLst/>
              <a:cxnLst/>
              <a:rect l="l" t="t" r="r" b="b"/>
              <a:pathLst>
                <a:path w="10316844" h="8484870">
                  <a:moveTo>
                    <a:pt x="10316306" y="8484575"/>
                  </a:moveTo>
                  <a:lnTo>
                    <a:pt x="0" y="8484575"/>
                  </a:lnTo>
                  <a:lnTo>
                    <a:pt x="0" y="0"/>
                  </a:lnTo>
                  <a:lnTo>
                    <a:pt x="10316306" y="0"/>
                  </a:lnTo>
                  <a:lnTo>
                    <a:pt x="10316306" y="8484575"/>
                  </a:lnTo>
                  <a:close/>
                </a:path>
              </a:pathLst>
            </a:custGeom>
            <a:solidFill>
              <a:srgbClr val="DF5C23">
                <a:alpha val="239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8867" y="4289489"/>
              <a:ext cx="95250" cy="9524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1939" y="549275"/>
            <a:ext cx="1761299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spc="-90" dirty="0"/>
              <a:t>Тактика</a:t>
            </a:r>
            <a:r>
              <a:rPr sz="6300" spc="-190" dirty="0"/>
              <a:t> </a:t>
            </a:r>
            <a:r>
              <a:rPr sz="6300" spc="-229" dirty="0"/>
              <a:t>взаимодействия</a:t>
            </a:r>
            <a:r>
              <a:rPr sz="6300" spc="-185" dirty="0"/>
              <a:t> </a:t>
            </a:r>
            <a:r>
              <a:rPr sz="6300" spc="-180" dirty="0"/>
              <a:t>с</a:t>
            </a:r>
            <a:r>
              <a:rPr sz="6300" spc="-185" dirty="0"/>
              <a:t> </a:t>
            </a:r>
            <a:r>
              <a:rPr sz="6300" spc="-280" dirty="0"/>
              <a:t>проверяющими</a:t>
            </a:r>
            <a:endParaRPr sz="6300"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83834" rIns="0" bIns="0" rtlCol="0">
            <a:spAutoFit/>
          </a:bodyPr>
          <a:lstStyle/>
          <a:p>
            <a:pPr marL="7887970" algn="ctr">
              <a:lnSpc>
                <a:spcPct val="100000"/>
              </a:lnSpc>
              <a:spcBef>
                <a:spcPts val="130"/>
              </a:spcBef>
            </a:pPr>
            <a:r>
              <a:rPr spc="370" dirty="0"/>
              <a:t>Важные</a:t>
            </a:r>
            <a:r>
              <a:rPr spc="-10" dirty="0"/>
              <a:t> </a:t>
            </a:r>
            <a:r>
              <a:rPr spc="265" dirty="0"/>
              <a:t>моменты:</a:t>
            </a:r>
          </a:p>
          <a:p>
            <a:pPr marL="8168005" marR="5080">
              <a:lnSpc>
                <a:spcPct val="117000"/>
              </a:lnSpc>
              <a:spcBef>
                <a:spcPts val="2710"/>
              </a:spcBef>
            </a:pPr>
            <a:r>
              <a:rPr sz="2350" spc="170" dirty="0"/>
              <a:t>Налогоплательщик </a:t>
            </a:r>
            <a:r>
              <a:rPr sz="2350" spc="190" dirty="0"/>
              <a:t>обязан </a:t>
            </a:r>
            <a:r>
              <a:rPr sz="2350" spc="150" dirty="0"/>
              <a:t>предоставлять </a:t>
            </a:r>
            <a:r>
              <a:rPr sz="2350" spc="245" dirty="0"/>
              <a:t>проверяющим </a:t>
            </a:r>
            <a:r>
              <a:rPr sz="2350" spc="-720" dirty="0"/>
              <a:t> </a:t>
            </a:r>
            <a:r>
              <a:rPr sz="2350" spc="229" dirty="0"/>
              <a:t>копии</a:t>
            </a:r>
            <a:r>
              <a:rPr sz="2350" spc="-140" dirty="0"/>
              <a:t> </a:t>
            </a:r>
            <a:r>
              <a:rPr sz="2350" spc="125" dirty="0"/>
              <a:t>только</a:t>
            </a:r>
            <a:r>
              <a:rPr sz="2350" spc="-135" dirty="0"/>
              <a:t> </a:t>
            </a:r>
            <a:r>
              <a:rPr sz="2350" spc="50" dirty="0"/>
              <a:t>тех</a:t>
            </a:r>
            <a:r>
              <a:rPr sz="2350" spc="-140" dirty="0"/>
              <a:t> </a:t>
            </a:r>
            <a:r>
              <a:rPr sz="2350" spc="130" dirty="0"/>
              <a:t>документов,</a:t>
            </a:r>
            <a:r>
              <a:rPr sz="2350" spc="-135" dirty="0"/>
              <a:t> </a:t>
            </a:r>
            <a:r>
              <a:rPr sz="2350" spc="160" dirty="0"/>
              <a:t>которые</a:t>
            </a:r>
            <a:r>
              <a:rPr sz="2350" spc="-140" dirty="0"/>
              <a:t> </a:t>
            </a:r>
            <a:r>
              <a:rPr sz="2350" spc="110" dirty="0"/>
              <a:t>будут</a:t>
            </a:r>
            <a:r>
              <a:rPr sz="2350" spc="-135" dirty="0"/>
              <a:t> </a:t>
            </a:r>
            <a:r>
              <a:rPr sz="2350" spc="240" dirty="0"/>
              <a:t>приобщены</a:t>
            </a:r>
            <a:r>
              <a:rPr sz="2350" spc="-140" dirty="0"/>
              <a:t> </a:t>
            </a:r>
            <a:r>
              <a:rPr sz="2350" spc="145" dirty="0"/>
              <a:t>к </a:t>
            </a:r>
            <a:r>
              <a:rPr sz="2350" spc="-720" dirty="0"/>
              <a:t> </a:t>
            </a:r>
            <a:r>
              <a:rPr sz="2350" spc="-20" dirty="0"/>
              <a:t>акту;</a:t>
            </a:r>
            <a:endParaRPr sz="2350"/>
          </a:p>
        </p:txBody>
      </p:sp>
      <p:grpSp>
        <p:nvGrpSpPr>
          <p:cNvPr id="14" name="object 14"/>
          <p:cNvGrpSpPr/>
          <p:nvPr/>
        </p:nvGrpSpPr>
        <p:grpSpPr>
          <a:xfrm>
            <a:off x="8228867" y="5965888"/>
            <a:ext cx="95250" cy="2609850"/>
            <a:chOff x="8228867" y="5965888"/>
            <a:chExt cx="95250" cy="260985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8867" y="5965888"/>
              <a:ext cx="95250" cy="952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8867" y="7223188"/>
              <a:ext cx="95250" cy="952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8867" y="8480488"/>
              <a:ext cx="95250" cy="9524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469919" y="5737085"/>
            <a:ext cx="883031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5"/>
              </a:spcBef>
              <a:tabLst>
                <a:tab pos="4319270" algn="l"/>
              </a:tabLst>
            </a:pPr>
            <a:r>
              <a:rPr sz="2350" spc="170" dirty="0">
                <a:solidFill>
                  <a:srgbClr val="040707"/>
                </a:solidFill>
                <a:latin typeface="Tahoma"/>
                <a:cs typeface="Tahoma"/>
              </a:rPr>
              <a:t>Налогоплательщик</a:t>
            </a:r>
            <a:r>
              <a:rPr sz="2350" spc="-12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190" dirty="0">
                <a:solidFill>
                  <a:srgbClr val="040707"/>
                </a:solidFill>
                <a:latin typeface="Tahoma"/>
                <a:cs typeface="Tahoma"/>
              </a:rPr>
              <a:t>обязан	</a:t>
            </a:r>
            <a:r>
              <a:rPr sz="2350" spc="155" dirty="0">
                <a:solidFill>
                  <a:srgbClr val="040707"/>
                </a:solidFill>
                <a:latin typeface="Tahoma"/>
                <a:cs typeface="Tahoma"/>
              </a:rPr>
              <a:t>предоставить</a:t>
            </a:r>
            <a:r>
              <a:rPr sz="2350" spc="-1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245" dirty="0">
                <a:solidFill>
                  <a:srgbClr val="040707"/>
                </a:solidFill>
                <a:latin typeface="Tahoma"/>
                <a:cs typeface="Tahoma"/>
              </a:rPr>
              <a:t>проверяющим </a:t>
            </a:r>
            <a:r>
              <a:rPr sz="2350" spc="-7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190" dirty="0">
                <a:solidFill>
                  <a:srgbClr val="040707"/>
                </a:solidFill>
                <a:latin typeface="Tahoma"/>
                <a:cs typeface="Tahoma"/>
              </a:rPr>
              <a:t>рабочее</a:t>
            </a:r>
            <a:r>
              <a:rPr sz="2350" spc="-14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040707"/>
                </a:solidFill>
                <a:latin typeface="Tahoma"/>
                <a:cs typeface="Tahoma"/>
              </a:rPr>
              <a:t>место;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69919" y="6994385"/>
            <a:ext cx="806958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5"/>
              </a:spcBef>
            </a:pPr>
            <a:r>
              <a:rPr sz="2350" spc="245" dirty="0">
                <a:solidFill>
                  <a:srgbClr val="040707"/>
                </a:solidFill>
                <a:latin typeface="Tahoma"/>
                <a:cs typeface="Tahoma"/>
              </a:rPr>
              <a:t>Проверяющие</a:t>
            </a:r>
            <a:r>
              <a:rPr sz="2350" spc="-14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180" dirty="0">
                <a:solidFill>
                  <a:srgbClr val="040707"/>
                </a:solidFill>
                <a:latin typeface="Tahoma"/>
                <a:cs typeface="Tahoma"/>
              </a:rPr>
              <a:t>обязаны</a:t>
            </a:r>
            <a:r>
              <a:rPr sz="2350" spc="-1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215" dirty="0">
                <a:solidFill>
                  <a:srgbClr val="040707"/>
                </a:solidFill>
                <a:latin typeface="Tahoma"/>
                <a:cs typeface="Tahoma"/>
              </a:rPr>
              <a:t>не</a:t>
            </a:r>
            <a:r>
              <a:rPr sz="2350" spc="-1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155" dirty="0">
                <a:solidFill>
                  <a:srgbClr val="040707"/>
                </a:solidFill>
                <a:latin typeface="Tahoma"/>
                <a:cs typeface="Tahoma"/>
              </a:rPr>
              <a:t>нарушать</a:t>
            </a:r>
            <a:r>
              <a:rPr sz="2350" spc="-1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250" dirty="0">
                <a:solidFill>
                  <a:srgbClr val="040707"/>
                </a:solidFill>
                <a:latin typeface="Tahoma"/>
                <a:cs typeface="Tahoma"/>
              </a:rPr>
              <a:t>режим</a:t>
            </a:r>
            <a:r>
              <a:rPr sz="2350" spc="-1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160" dirty="0">
                <a:solidFill>
                  <a:srgbClr val="040707"/>
                </a:solidFill>
                <a:latin typeface="Tahoma"/>
                <a:cs typeface="Tahoma"/>
              </a:rPr>
              <a:t>работы </a:t>
            </a:r>
            <a:r>
              <a:rPr sz="2350" spc="-7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220" dirty="0">
                <a:solidFill>
                  <a:srgbClr val="040707"/>
                </a:solidFill>
                <a:latin typeface="Tahoma"/>
                <a:cs typeface="Tahoma"/>
              </a:rPr>
              <a:t>проверяемого</a:t>
            </a:r>
            <a:r>
              <a:rPr sz="2350" spc="-14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130" dirty="0">
                <a:solidFill>
                  <a:srgbClr val="040707"/>
                </a:solidFill>
                <a:latin typeface="Tahoma"/>
                <a:cs typeface="Tahoma"/>
              </a:rPr>
              <a:t>налогоплательщика;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69919" y="8251685"/>
            <a:ext cx="918146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5"/>
              </a:spcBef>
            </a:pPr>
            <a:r>
              <a:rPr sz="2350" spc="245" dirty="0">
                <a:solidFill>
                  <a:srgbClr val="040707"/>
                </a:solidFill>
                <a:latin typeface="Tahoma"/>
                <a:cs typeface="Tahoma"/>
              </a:rPr>
              <a:t>Проверяющие</a:t>
            </a:r>
            <a:r>
              <a:rPr sz="2350" spc="-1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215" dirty="0">
                <a:solidFill>
                  <a:srgbClr val="040707"/>
                </a:solidFill>
                <a:latin typeface="Tahoma"/>
                <a:cs typeface="Tahoma"/>
              </a:rPr>
              <a:t>не</a:t>
            </a:r>
            <a:r>
              <a:rPr sz="2350" spc="-14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135" dirty="0">
                <a:solidFill>
                  <a:srgbClr val="040707"/>
                </a:solidFill>
                <a:latin typeface="Tahoma"/>
                <a:cs typeface="Tahoma"/>
              </a:rPr>
              <a:t>могут</a:t>
            </a:r>
            <a:r>
              <a:rPr sz="2350" spc="-1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175" dirty="0">
                <a:solidFill>
                  <a:srgbClr val="040707"/>
                </a:solidFill>
                <a:latin typeface="Tahoma"/>
                <a:cs typeface="Tahoma"/>
              </a:rPr>
              <a:t>совершать</a:t>
            </a:r>
            <a:r>
              <a:rPr sz="2350" spc="-14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215" dirty="0">
                <a:solidFill>
                  <a:srgbClr val="040707"/>
                </a:solidFill>
                <a:latin typeface="Tahoma"/>
                <a:cs typeface="Tahoma"/>
              </a:rPr>
              <a:t>процедурные</a:t>
            </a:r>
            <a:r>
              <a:rPr sz="2350" spc="-14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175" dirty="0">
                <a:solidFill>
                  <a:srgbClr val="040707"/>
                </a:solidFill>
                <a:latin typeface="Tahoma"/>
                <a:cs typeface="Tahoma"/>
              </a:rPr>
              <a:t>действия </a:t>
            </a:r>
            <a:r>
              <a:rPr sz="2350" spc="-7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280" dirty="0">
                <a:solidFill>
                  <a:srgbClr val="040707"/>
                </a:solidFill>
                <a:latin typeface="Tahoma"/>
                <a:cs typeface="Tahoma"/>
              </a:rPr>
              <a:t>при</a:t>
            </a:r>
            <a:r>
              <a:rPr sz="2350" spc="-14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204" dirty="0">
                <a:solidFill>
                  <a:srgbClr val="040707"/>
                </a:solidFill>
                <a:latin typeface="Tahoma"/>
                <a:cs typeface="Tahoma"/>
              </a:rPr>
              <a:t>приостановлении</a:t>
            </a:r>
            <a:r>
              <a:rPr sz="2350" spc="-1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200" dirty="0">
                <a:solidFill>
                  <a:srgbClr val="040707"/>
                </a:solidFill>
                <a:latin typeface="Tahoma"/>
                <a:cs typeface="Tahoma"/>
              </a:rPr>
              <a:t>срока</a:t>
            </a:r>
            <a:r>
              <a:rPr sz="2350" spc="-1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215" dirty="0">
                <a:solidFill>
                  <a:srgbClr val="040707"/>
                </a:solidFill>
                <a:latin typeface="Tahoma"/>
                <a:cs typeface="Tahoma"/>
              </a:rPr>
              <a:t>проведения</a:t>
            </a:r>
            <a:r>
              <a:rPr sz="2350" spc="-1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350" spc="175" dirty="0">
                <a:solidFill>
                  <a:srgbClr val="040707"/>
                </a:solidFill>
                <a:latin typeface="Tahoma"/>
                <a:cs typeface="Tahoma"/>
              </a:rPr>
              <a:t>проверки.</a:t>
            </a:r>
            <a:endParaRPr sz="2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454" y="467394"/>
            <a:ext cx="1473009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285" dirty="0"/>
              <a:t>Предварительный</a:t>
            </a:r>
            <a:r>
              <a:rPr sz="7000" spc="-215" dirty="0"/>
              <a:t> </a:t>
            </a:r>
            <a:r>
              <a:rPr sz="7000" spc="-20" dirty="0"/>
              <a:t>акт</a:t>
            </a:r>
            <a:r>
              <a:rPr sz="7000" spc="-220" dirty="0"/>
              <a:t> </a:t>
            </a:r>
            <a:r>
              <a:rPr sz="7000" spc="-300" dirty="0"/>
              <a:t>проверки</a:t>
            </a:r>
            <a:endParaRPr sz="7000"/>
          </a:p>
        </p:txBody>
      </p:sp>
      <p:sp>
        <p:nvSpPr>
          <p:cNvPr id="3" name="object 3"/>
          <p:cNvSpPr/>
          <p:nvPr/>
        </p:nvSpPr>
        <p:spPr>
          <a:xfrm>
            <a:off x="839073" y="9224626"/>
            <a:ext cx="16230600" cy="38100"/>
          </a:xfrm>
          <a:custGeom>
            <a:avLst/>
            <a:gdLst/>
            <a:ahLst/>
            <a:cxnLst/>
            <a:rect l="l" t="t" r="r" b="b"/>
            <a:pathLst>
              <a:path w="16230600" h="38100">
                <a:moveTo>
                  <a:pt x="16230598" y="38099"/>
                </a:moveTo>
                <a:lnTo>
                  <a:pt x="0" y="38099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38099"/>
                </a:lnTo>
                <a:close/>
              </a:path>
            </a:pathLst>
          </a:custGeom>
          <a:solidFill>
            <a:srgbClr val="DF5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221" y="3162603"/>
            <a:ext cx="95250" cy="95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221" y="3562653"/>
            <a:ext cx="95250" cy="95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221" y="3962703"/>
            <a:ext cx="95250" cy="952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0871" y="1981329"/>
            <a:ext cx="843851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12440">
              <a:lnSpc>
                <a:spcPct val="109100"/>
              </a:lnSpc>
              <a:spcBef>
                <a:spcPts val="95"/>
              </a:spcBef>
            </a:pPr>
            <a:r>
              <a:rPr sz="2450" spc="605" dirty="0">
                <a:solidFill>
                  <a:srgbClr val="DF5C23"/>
                </a:solidFill>
                <a:latin typeface="Tahoma"/>
                <a:cs typeface="Tahoma"/>
              </a:rPr>
              <a:t>ПРИМЕНИМ</a:t>
            </a:r>
            <a:r>
              <a:rPr sz="2450" spc="325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450" spc="220" dirty="0">
                <a:solidFill>
                  <a:srgbClr val="DF5C23"/>
                </a:solidFill>
                <a:latin typeface="Tahoma"/>
                <a:cs typeface="Tahoma"/>
              </a:rPr>
              <a:t>К</a:t>
            </a:r>
            <a:r>
              <a:rPr sz="2450" spc="33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450" spc="535" dirty="0">
                <a:solidFill>
                  <a:srgbClr val="DF5C23"/>
                </a:solidFill>
                <a:latin typeface="Tahoma"/>
                <a:cs typeface="Tahoma"/>
              </a:rPr>
              <a:t>СЛЕДУЮЩИМ </a:t>
            </a:r>
            <a:r>
              <a:rPr sz="2450" spc="-75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450" spc="495" dirty="0">
                <a:solidFill>
                  <a:srgbClr val="DF5C23"/>
                </a:solidFill>
                <a:latin typeface="Tahoma"/>
                <a:cs typeface="Tahoma"/>
              </a:rPr>
              <a:t>НАЛОГОПЛАТЕЛЬЩИКАМ:</a:t>
            </a:r>
            <a:endParaRPr sz="2450">
              <a:latin typeface="Tahoma"/>
              <a:cs typeface="Tahoma"/>
            </a:endParaRPr>
          </a:p>
          <a:p>
            <a:pPr marL="504825" marR="1205865">
              <a:lnSpc>
                <a:spcPct val="116700"/>
              </a:lnSpc>
              <a:spcBef>
                <a:spcPts val="1140"/>
              </a:spcBef>
            </a:pPr>
            <a:r>
              <a:rPr sz="2250" spc="270" dirty="0">
                <a:solidFill>
                  <a:srgbClr val="040707"/>
                </a:solidFill>
                <a:latin typeface="Tahoma"/>
                <a:cs typeface="Tahoma"/>
              </a:rPr>
              <a:t>Подлежащие </a:t>
            </a:r>
            <a:r>
              <a:rPr sz="2250" spc="245" dirty="0">
                <a:solidFill>
                  <a:srgbClr val="040707"/>
                </a:solidFill>
                <a:latin typeface="Tahoma"/>
                <a:cs typeface="Tahoma"/>
              </a:rPr>
              <a:t>налоговому </a:t>
            </a:r>
            <a:r>
              <a:rPr sz="2250" spc="220" dirty="0">
                <a:solidFill>
                  <a:srgbClr val="040707"/>
                </a:solidFill>
                <a:latin typeface="Tahoma"/>
                <a:cs typeface="Tahoma"/>
              </a:rPr>
              <a:t>мониторингу; </a:t>
            </a:r>
            <a:r>
              <a:rPr sz="2250" spc="22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60" dirty="0">
                <a:solidFill>
                  <a:srgbClr val="040707"/>
                </a:solidFill>
                <a:latin typeface="Tahoma"/>
                <a:cs typeface="Tahoma"/>
              </a:rPr>
              <a:t>Заключившие</a:t>
            </a:r>
            <a:r>
              <a:rPr sz="225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инвестиционные</a:t>
            </a:r>
            <a:r>
              <a:rPr sz="2250" spc="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45" dirty="0">
                <a:solidFill>
                  <a:srgbClr val="040707"/>
                </a:solidFill>
                <a:latin typeface="Tahoma"/>
                <a:cs typeface="Tahoma"/>
              </a:rPr>
              <a:t>контракты;</a:t>
            </a:r>
            <a:endParaRPr sz="2250">
              <a:latin typeface="Tahoma"/>
              <a:cs typeface="Tahoma"/>
            </a:endParaRPr>
          </a:p>
          <a:p>
            <a:pPr marL="504825" marR="5080">
              <a:lnSpc>
                <a:spcPct val="116700"/>
              </a:lnSpc>
            </a:pPr>
            <a:r>
              <a:rPr sz="2250" spc="38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50" spc="270" dirty="0">
                <a:solidFill>
                  <a:srgbClr val="040707"/>
                </a:solidFill>
                <a:latin typeface="Tahoma"/>
                <a:cs typeface="Tahoma"/>
              </a:rPr>
              <a:t>отношении </a:t>
            </a:r>
            <a:r>
              <a:rPr sz="2250" spc="200" dirty="0">
                <a:solidFill>
                  <a:srgbClr val="040707"/>
                </a:solidFill>
                <a:latin typeface="Tahoma"/>
                <a:cs typeface="Tahoma"/>
              </a:rPr>
              <a:t>которых </a:t>
            </a:r>
            <a:r>
              <a:rPr sz="2250" spc="229" dirty="0">
                <a:solidFill>
                  <a:srgbClr val="040707"/>
                </a:solidFill>
                <a:latin typeface="Tahoma"/>
                <a:cs typeface="Tahoma"/>
              </a:rPr>
              <a:t>налоговые </a:t>
            </a:r>
            <a:r>
              <a:rPr sz="2250" spc="260" dirty="0">
                <a:solidFill>
                  <a:srgbClr val="040707"/>
                </a:solidFill>
                <a:latin typeface="Tahoma"/>
                <a:cs typeface="Tahoma"/>
              </a:rPr>
              <a:t>доначисления </a:t>
            </a: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5" dirty="0">
                <a:solidFill>
                  <a:srgbClr val="040707"/>
                </a:solidFill>
                <a:latin typeface="Tahoma"/>
                <a:cs typeface="Tahoma"/>
              </a:rPr>
              <a:t>превышают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85" dirty="0">
                <a:solidFill>
                  <a:srgbClr val="040707"/>
                </a:solidFill>
                <a:latin typeface="Tahoma"/>
                <a:cs typeface="Tahoma"/>
              </a:rPr>
              <a:t>20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70" dirty="0">
                <a:solidFill>
                  <a:srgbClr val="040707"/>
                </a:solidFill>
                <a:latin typeface="Tahoma"/>
                <a:cs typeface="Tahoma"/>
              </a:rPr>
              <a:t>тысяч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440" dirty="0">
                <a:solidFill>
                  <a:srgbClr val="040707"/>
                </a:solidFill>
                <a:latin typeface="Tahoma"/>
                <a:cs typeface="Tahoma"/>
              </a:rPr>
              <a:t>МРП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-80" dirty="0">
                <a:solidFill>
                  <a:srgbClr val="040707"/>
                </a:solidFill>
                <a:latin typeface="Tahoma"/>
                <a:cs typeface="Tahoma"/>
              </a:rPr>
              <a:t>(61,2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90" dirty="0">
                <a:solidFill>
                  <a:srgbClr val="040707"/>
                </a:solidFill>
                <a:latin typeface="Tahoma"/>
                <a:cs typeface="Tahoma"/>
              </a:rPr>
              <a:t>млн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85" dirty="0">
                <a:solidFill>
                  <a:srgbClr val="040707"/>
                </a:solidFill>
                <a:latin typeface="Tahoma"/>
                <a:cs typeface="Tahoma"/>
              </a:rPr>
              <a:t>тенге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80" dirty="0">
                <a:solidFill>
                  <a:srgbClr val="040707"/>
                </a:solidFill>
                <a:latin typeface="Tahoma"/>
                <a:cs typeface="Tahoma"/>
              </a:rPr>
              <a:t>в</a:t>
            </a:r>
            <a:r>
              <a:rPr sz="225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45" dirty="0">
                <a:solidFill>
                  <a:srgbClr val="040707"/>
                </a:solidFill>
                <a:latin typeface="Tahoma"/>
                <a:cs typeface="Tahoma"/>
              </a:rPr>
              <a:t>2022</a:t>
            </a:r>
            <a:r>
              <a:rPr sz="2250" spc="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-85" dirty="0">
                <a:solidFill>
                  <a:srgbClr val="040707"/>
                </a:solidFill>
                <a:latin typeface="Tahoma"/>
                <a:cs typeface="Tahoma"/>
              </a:rPr>
              <a:t>г.).</a:t>
            </a:r>
            <a:endParaRPr sz="22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82274" y="2738175"/>
            <a:ext cx="95250" cy="952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221924" y="1816025"/>
            <a:ext cx="5497195" cy="232664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50" spc="420" dirty="0">
                <a:solidFill>
                  <a:srgbClr val="DF5C23"/>
                </a:solidFill>
                <a:latin typeface="Tahoma"/>
                <a:cs typeface="Tahoma"/>
              </a:rPr>
              <a:t>НЕ</a:t>
            </a:r>
            <a:r>
              <a:rPr sz="2450" spc="315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450" spc="605" dirty="0">
                <a:solidFill>
                  <a:srgbClr val="DF5C23"/>
                </a:solidFill>
                <a:latin typeface="Tahoma"/>
                <a:cs typeface="Tahoma"/>
              </a:rPr>
              <a:t>ПРИМЕНИМ</a:t>
            </a:r>
            <a:r>
              <a:rPr sz="2450" spc="315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450" spc="375" dirty="0">
                <a:solidFill>
                  <a:srgbClr val="DF5C23"/>
                </a:solidFill>
                <a:latin typeface="Tahoma"/>
                <a:cs typeface="Tahoma"/>
              </a:rPr>
              <a:t>ПРИ:</a:t>
            </a:r>
            <a:endParaRPr sz="2450">
              <a:latin typeface="Tahoma"/>
              <a:cs typeface="Tahoma"/>
            </a:endParaRPr>
          </a:p>
          <a:p>
            <a:pPr marL="503555" marR="5080">
              <a:lnSpc>
                <a:spcPct val="116700"/>
              </a:lnSpc>
              <a:spcBef>
                <a:spcPts val="1010"/>
              </a:spcBef>
            </a:pPr>
            <a:r>
              <a:rPr sz="2250" spc="210" dirty="0">
                <a:solidFill>
                  <a:srgbClr val="040707"/>
                </a:solidFill>
                <a:latin typeface="Tahoma"/>
                <a:cs typeface="Tahoma"/>
              </a:rPr>
              <a:t>Тематических </a:t>
            </a:r>
            <a:r>
              <a:rPr sz="2250" spc="250" dirty="0">
                <a:solidFill>
                  <a:srgbClr val="040707"/>
                </a:solidFill>
                <a:latin typeface="Tahoma"/>
                <a:cs typeface="Tahoma"/>
              </a:rPr>
              <a:t>проверках </a:t>
            </a: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по </a:t>
            </a:r>
            <a:r>
              <a:rPr sz="2250" spc="2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54" dirty="0">
                <a:solidFill>
                  <a:srgbClr val="040707"/>
                </a:solidFill>
                <a:latin typeface="Tahoma"/>
                <a:cs typeface="Tahoma"/>
              </a:rPr>
              <a:t>подтверждению</a:t>
            </a:r>
            <a:r>
              <a:rPr sz="2250" spc="-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достоверности </a:t>
            </a:r>
            <a:r>
              <a:rPr sz="2250" spc="-68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95" dirty="0">
                <a:solidFill>
                  <a:srgbClr val="040707"/>
                </a:solidFill>
                <a:latin typeface="Tahoma"/>
                <a:cs typeface="Tahoma"/>
              </a:rPr>
              <a:t>сумм </a:t>
            </a:r>
            <a:r>
              <a:rPr sz="2250" spc="200" dirty="0">
                <a:solidFill>
                  <a:srgbClr val="040707"/>
                </a:solidFill>
                <a:latin typeface="Tahoma"/>
                <a:cs typeface="Tahoma"/>
              </a:rPr>
              <a:t>НДС,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предъявленных </a:t>
            </a:r>
            <a:r>
              <a:rPr sz="2250" spc="145" dirty="0">
                <a:solidFill>
                  <a:srgbClr val="040707"/>
                </a:solidFill>
                <a:latin typeface="Tahoma"/>
                <a:cs typeface="Tahoma"/>
              </a:rPr>
              <a:t>к </a:t>
            </a:r>
            <a:r>
              <a:rPr sz="2250" spc="150" dirty="0">
                <a:solidFill>
                  <a:srgbClr val="040707"/>
                </a:solidFill>
                <a:latin typeface="Tahoma"/>
                <a:cs typeface="Tahoma"/>
              </a:rPr>
              <a:t> возврату;</a:t>
            </a:r>
            <a:endParaRPr sz="225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82274" y="4738425"/>
            <a:ext cx="95250" cy="952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713354" y="4516842"/>
            <a:ext cx="5097780" cy="3225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</a:pP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Проверках </a:t>
            </a:r>
            <a:r>
              <a:rPr sz="2250" spc="215" dirty="0">
                <a:solidFill>
                  <a:srgbClr val="040707"/>
                </a:solidFill>
                <a:latin typeface="Tahoma"/>
                <a:cs typeface="Tahoma"/>
              </a:rPr>
              <a:t>на </a:t>
            </a:r>
            <a:r>
              <a:rPr sz="2250" spc="275" dirty="0">
                <a:solidFill>
                  <a:srgbClr val="040707"/>
                </a:solidFill>
                <a:latin typeface="Tahoma"/>
                <a:cs typeface="Tahoma"/>
              </a:rPr>
              <a:t>основании </a:t>
            </a:r>
            <a:r>
              <a:rPr sz="2250" spc="28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29" dirty="0">
                <a:solidFill>
                  <a:srgbClr val="040707"/>
                </a:solidFill>
                <a:latin typeface="Tahoma"/>
                <a:cs typeface="Tahoma"/>
              </a:rPr>
              <a:t>налогового </a:t>
            </a:r>
            <a:r>
              <a:rPr sz="2250" spc="240" dirty="0">
                <a:solidFill>
                  <a:srgbClr val="040707"/>
                </a:solidFill>
                <a:latin typeface="Tahoma"/>
                <a:cs typeface="Tahoma"/>
              </a:rPr>
              <a:t>заявления </a:t>
            </a:r>
            <a:r>
              <a:rPr sz="2250" spc="245" dirty="0">
                <a:solidFill>
                  <a:srgbClr val="040707"/>
                </a:solidFill>
                <a:latin typeface="Tahoma"/>
                <a:cs typeface="Tahoma"/>
              </a:rPr>
              <a:t> нерезидента </a:t>
            </a:r>
            <a:r>
              <a:rPr sz="2250" spc="215" dirty="0">
                <a:solidFill>
                  <a:srgbClr val="040707"/>
                </a:solidFill>
                <a:latin typeface="Tahoma"/>
                <a:cs typeface="Tahoma"/>
              </a:rPr>
              <a:t>на </a:t>
            </a:r>
            <a:r>
              <a:rPr sz="2250" spc="210" dirty="0">
                <a:solidFill>
                  <a:srgbClr val="040707"/>
                </a:solidFill>
                <a:latin typeface="Tahoma"/>
                <a:cs typeface="Tahoma"/>
              </a:rPr>
              <a:t>возврат </a:t>
            </a:r>
            <a:r>
              <a:rPr sz="2250" spc="2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5" dirty="0">
                <a:solidFill>
                  <a:srgbClr val="040707"/>
                </a:solidFill>
                <a:latin typeface="Tahoma"/>
                <a:cs typeface="Tahoma"/>
              </a:rPr>
              <a:t>подоходного</a:t>
            </a:r>
            <a:r>
              <a:rPr sz="225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10" dirty="0">
                <a:solidFill>
                  <a:srgbClr val="040707"/>
                </a:solidFill>
                <a:latin typeface="Tahoma"/>
                <a:cs typeface="Tahoma"/>
              </a:rPr>
              <a:t>налога</a:t>
            </a:r>
            <a:r>
              <a:rPr sz="225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5" dirty="0">
                <a:solidFill>
                  <a:srgbClr val="040707"/>
                </a:solidFill>
                <a:latin typeface="Tahoma"/>
                <a:cs typeface="Tahoma"/>
              </a:rPr>
              <a:t>из</a:t>
            </a:r>
            <a:r>
              <a:rPr sz="225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04" dirty="0">
                <a:solidFill>
                  <a:srgbClr val="040707"/>
                </a:solidFill>
                <a:latin typeface="Tahoma"/>
                <a:cs typeface="Tahoma"/>
              </a:rPr>
              <a:t>бюджета </a:t>
            </a:r>
            <a:r>
              <a:rPr sz="2250" spc="-69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17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250" spc="250" dirty="0">
                <a:solidFill>
                  <a:srgbClr val="040707"/>
                </a:solidFill>
                <a:latin typeface="Tahoma"/>
                <a:cs typeface="Tahoma"/>
              </a:rPr>
              <a:t>связи </a:t>
            </a:r>
            <a:r>
              <a:rPr sz="2250" spc="215" dirty="0">
                <a:solidFill>
                  <a:srgbClr val="040707"/>
                </a:solidFill>
                <a:latin typeface="Tahoma"/>
                <a:cs typeface="Tahoma"/>
              </a:rPr>
              <a:t>с </a:t>
            </a:r>
            <a:r>
              <a:rPr sz="2250" spc="315" dirty="0">
                <a:solidFill>
                  <a:srgbClr val="040707"/>
                </a:solidFill>
                <a:latin typeface="Tahoma"/>
                <a:cs typeface="Tahoma"/>
              </a:rPr>
              <a:t>применением </a:t>
            </a:r>
            <a:r>
              <a:rPr sz="2250" spc="32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75" dirty="0">
                <a:solidFill>
                  <a:srgbClr val="040707"/>
                </a:solidFill>
                <a:latin typeface="Tahoma"/>
                <a:cs typeface="Tahoma"/>
              </a:rPr>
              <a:t>положений </a:t>
            </a:r>
            <a:r>
              <a:rPr sz="2250" spc="260" dirty="0">
                <a:solidFill>
                  <a:srgbClr val="040707"/>
                </a:solidFill>
                <a:latin typeface="Tahoma"/>
                <a:cs typeface="Tahoma"/>
              </a:rPr>
              <a:t>международного </a:t>
            </a:r>
            <a:r>
              <a:rPr sz="2250" spc="26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45" dirty="0">
                <a:solidFill>
                  <a:srgbClr val="040707"/>
                </a:solidFill>
                <a:latin typeface="Tahoma"/>
                <a:cs typeface="Tahoma"/>
              </a:rPr>
              <a:t>договора </a:t>
            </a:r>
            <a:r>
              <a:rPr sz="2250" spc="260" dirty="0">
                <a:solidFill>
                  <a:srgbClr val="040707"/>
                </a:solidFill>
                <a:latin typeface="Tahoma"/>
                <a:cs typeface="Tahoma"/>
              </a:rPr>
              <a:t>об </a:t>
            </a:r>
            <a:r>
              <a:rPr sz="2250" spc="270" dirty="0">
                <a:solidFill>
                  <a:srgbClr val="040707"/>
                </a:solidFill>
                <a:latin typeface="Tahoma"/>
                <a:cs typeface="Tahoma"/>
              </a:rPr>
              <a:t>избежании </a:t>
            </a:r>
            <a:r>
              <a:rPr sz="2250" spc="2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54" dirty="0">
                <a:solidFill>
                  <a:srgbClr val="040707"/>
                </a:solidFill>
                <a:latin typeface="Tahoma"/>
                <a:cs typeface="Tahoma"/>
              </a:rPr>
              <a:t>двойного</a:t>
            </a:r>
            <a:r>
              <a:rPr sz="22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250" spc="225" dirty="0">
                <a:solidFill>
                  <a:srgbClr val="040707"/>
                </a:solidFill>
                <a:latin typeface="Tahoma"/>
                <a:cs typeface="Tahoma"/>
              </a:rPr>
              <a:t>налогообложения.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871" y="9322109"/>
            <a:ext cx="1761680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  <a:tabLst>
                <a:tab pos="5001895" algn="l"/>
              </a:tabLst>
            </a:pPr>
            <a:r>
              <a:rPr sz="2300" b="1" spc="200" dirty="0">
                <a:solidFill>
                  <a:srgbClr val="040707"/>
                </a:solidFill>
                <a:latin typeface="Roboto"/>
                <a:cs typeface="Roboto"/>
              </a:rPr>
              <a:t>На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04" dirty="0">
                <a:solidFill>
                  <a:srgbClr val="040707"/>
                </a:solidFill>
                <a:latin typeface="Roboto"/>
                <a:cs typeface="Roboto"/>
              </a:rPr>
              <a:t>практике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95" dirty="0">
                <a:solidFill>
                  <a:srgbClr val="040707"/>
                </a:solidFill>
                <a:latin typeface="Roboto"/>
                <a:cs typeface="Roboto"/>
              </a:rPr>
              <a:t>налоговые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00" dirty="0">
                <a:solidFill>
                  <a:srgbClr val="040707"/>
                </a:solidFill>
                <a:latin typeface="Roboto"/>
                <a:cs typeface="Roboto"/>
              </a:rPr>
              <a:t>органы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60" dirty="0">
                <a:solidFill>
                  <a:srgbClr val="040707"/>
                </a:solidFill>
                <a:latin typeface="Roboto"/>
                <a:cs typeface="Roboto"/>
              </a:rPr>
              <a:t>могут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35" dirty="0">
                <a:solidFill>
                  <a:srgbClr val="040707"/>
                </a:solidFill>
                <a:latin typeface="Roboto"/>
                <a:cs typeface="Roboto"/>
              </a:rPr>
              <a:t>выходить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за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10" dirty="0">
                <a:solidFill>
                  <a:srgbClr val="040707"/>
                </a:solidFill>
                <a:latin typeface="Roboto"/>
                <a:cs typeface="Roboto"/>
              </a:rPr>
              <a:t>рамки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20" dirty="0">
                <a:solidFill>
                  <a:srgbClr val="040707"/>
                </a:solidFill>
                <a:latin typeface="Roboto"/>
                <a:cs typeface="Roboto"/>
              </a:rPr>
              <a:t>возражений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330" dirty="0">
                <a:solidFill>
                  <a:srgbClr val="040707"/>
                </a:solidFill>
                <a:latin typeface="Roboto"/>
                <a:cs typeface="Roboto"/>
              </a:rPr>
              <a:t>и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70" dirty="0">
                <a:solidFill>
                  <a:srgbClr val="040707"/>
                </a:solidFill>
                <a:latin typeface="Roboto"/>
                <a:cs typeface="Roboto"/>
              </a:rPr>
              <a:t>доначислять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30" dirty="0">
                <a:solidFill>
                  <a:srgbClr val="040707"/>
                </a:solidFill>
                <a:latin typeface="Roboto"/>
                <a:cs typeface="Roboto"/>
              </a:rPr>
              <a:t>в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85" dirty="0">
                <a:solidFill>
                  <a:srgbClr val="040707"/>
                </a:solidFill>
                <a:latin typeface="Roboto"/>
                <a:cs typeface="Roboto"/>
              </a:rPr>
              <a:t>окончательном</a:t>
            </a:r>
            <a:r>
              <a:rPr sz="2300" b="1" spc="8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50" dirty="0">
                <a:solidFill>
                  <a:srgbClr val="040707"/>
                </a:solidFill>
                <a:latin typeface="Roboto"/>
                <a:cs typeface="Roboto"/>
              </a:rPr>
              <a:t>акте</a:t>
            </a:r>
            <a:r>
              <a:rPr sz="2300" b="1" spc="8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04" dirty="0">
                <a:solidFill>
                  <a:srgbClr val="040707"/>
                </a:solidFill>
                <a:latin typeface="Roboto"/>
                <a:cs typeface="Roboto"/>
              </a:rPr>
              <a:t>о </a:t>
            </a:r>
            <a:r>
              <a:rPr sz="2300" b="1" spc="-56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50" dirty="0">
                <a:solidFill>
                  <a:srgbClr val="040707"/>
                </a:solidFill>
                <a:latin typeface="Roboto"/>
                <a:cs typeface="Roboto"/>
              </a:rPr>
              <a:t>результатах</a:t>
            </a:r>
            <a:r>
              <a:rPr sz="2300" b="1" spc="9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40" dirty="0">
                <a:solidFill>
                  <a:srgbClr val="040707"/>
                </a:solidFill>
                <a:latin typeface="Roboto"/>
                <a:cs typeface="Roboto"/>
              </a:rPr>
              <a:t>проверки</a:t>
            </a:r>
            <a:r>
              <a:rPr sz="2300" b="1" spc="9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14" dirty="0">
                <a:solidFill>
                  <a:srgbClr val="040707"/>
                </a:solidFill>
                <a:latin typeface="Roboto"/>
                <a:cs typeface="Roboto"/>
              </a:rPr>
              <a:t>суммы,	</a:t>
            </a:r>
            <a:r>
              <a:rPr sz="2300" b="1" spc="220" dirty="0">
                <a:solidFill>
                  <a:srgbClr val="040707"/>
                </a:solidFill>
                <a:latin typeface="Roboto"/>
                <a:cs typeface="Roboto"/>
              </a:rPr>
              <a:t>превышающие</a:t>
            </a:r>
            <a:r>
              <a:rPr sz="2300" b="1" spc="7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40" dirty="0">
                <a:solidFill>
                  <a:srgbClr val="040707"/>
                </a:solidFill>
                <a:latin typeface="Roboto"/>
                <a:cs typeface="Roboto"/>
              </a:rPr>
              <a:t>суммы</a:t>
            </a:r>
            <a:r>
              <a:rPr sz="2300" b="1" spc="70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35" dirty="0">
                <a:solidFill>
                  <a:srgbClr val="040707"/>
                </a:solidFill>
                <a:latin typeface="Roboto"/>
                <a:cs typeface="Roboto"/>
              </a:rPr>
              <a:t>по</a:t>
            </a:r>
            <a:r>
              <a:rPr sz="2300" b="1" spc="7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204" dirty="0">
                <a:solidFill>
                  <a:srgbClr val="040707"/>
                </a:solidFill>
                <a:latin typeface="Roboto"/>
                <a:cs typeface="Roboto"/>
              </a:rPr>
              <a:t>предварительному</a:t>
            </a:r>
            <a:r>
              <a:rPr sz="2300" b="1" spc="75" dirty="0">
                <a:solidFill>
                  <a:srgbClr val="040707"/>
                </a:solidFill>
                <a:latin typeface="Roboto"/>
                <a:cs typeface="Roboto"/>
              </a:rPr>
              <a:t> </a:t>
            </a:r>
            <a:r>
              <a:rPr sz="2300" b="1" spc="140" dirty="0">
                <a:solidFill>
                  <a:srgbClr val="040707"/>
                </a:solidFill>
                <a:latin typeface="Roboto"/>
                <a:cs typeface="Roboto"/>
              </a:rPr>
              <a:t>акту</a:t>
            </a:r>
            <a:endParaRPr sz="230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4714801"/>
            <a:ext cx="11925300" cy="4000500"/>
          </a:xfrm>
          <a:custGeom>
            <a:avLst/>
            <a:gdLst/>
            <a:ahLst/>
            <a:cxnLst/>
            <a:rect l="l" t="t" r="r" b="b"/>
            <a:pathLst>
              <a:path w="11925300" h="4000500">
                <a:moveTo>
                  <a:pt x="11925299" y="4000499"/>
                </a:moveTo>
                <a:lnTo>
                  <a:pt x="0" y="4000499"/>
                </a:lnTo>
                <a:lnTo>
                  <a:pt x="0" y="0"/>
                </a:lnTo>
                <a:lnTo>
                  <a:pt x="11925299" y="0"/>
                </a:lnTo>
                <a:lnTo>
                  <a:pt x="11925299" y="4000499"/>
                </a:lnTo>
                <a:close/>
              </a:path>
            </a:pathLst>
          </a:custGeom>
          <a:solidFill>
            <a:srgbClr val="DF5C23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6625" y="4997699"/>
            <a:ext cx="11247120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spc="-725" dirty="0">
                <a:solidFill>
                  <a:srgbClr val="FFFFFF"/>
                </a:solidFill>
                <a:latin typeface="MS UI Gothic"/>
                <a:cs typeface="MS UI Gothic"/>
              </a:rPr>
              <a:t>Срок</a:t>
            </a:r>
            <a:r>
              <a:rPr sz="2250" spc="4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250" spc="-645" dirty="0">
                <a:solidFill>
                  <a:srgbClr val="FFFFFF"/>
                </a:solidFill>
                <a:latin typeface="MS UI Gothic"/>
                <a:cs typeface="MS UI Gothic"/>
              </a:rPr>
              <a:t>подачи:</a:t>
            </a:r>
            <a:r>
              <a:rPr sz="2250" spc="-60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250" spc="-175" dirty="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45" dirty="0">
                <a:solidFill>
                  <a:srgbClr val="FFFFFF"/>
                </a:solidFill>
                <a:latin typeface="Tahoma"/>
                <a:cs typeface="Tahoma"/>
              </a:rPr>
              <a:t>р.д.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45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40" dirty="0">
                <a:solidFill>
                  <a:srgbClr val="FFFFFF"/>
                </a:solidFill>
                <a:latin typeface="Tahoma"/>
                <a:cs typeface="Tahoma"/>
              </a:rPr>
              <a:t>дня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50" dirty="0">
                <a:solidFill>
                  <a:srgbClr val="FFFFFF"/>
                </a:solidFill>
                <a:latin typeface="Tahoma"/>
                <a:cs typeface="Tahoma"/>
              </a:rPr>
              <a:t>вручения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45" dirty="0">
                <a:solidFill>
                  <a:srgbClr val="FFFFFF"/>
                </a:solidFill>
                <a:latin typeface="Tahoma"/>
                <a:cs typeface="Tahoma"/>
              </a:rPr>
              <a:t>предварительного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30" dirty="0">
                <a:solidFill>
                  <a:srgbClr val="FFFFFF"/>
                </a:solidFill>
                <a:latin typeface="Tahoma"/>
                <a:cs typeface="Tahoma"/>
              </a:rPr>
              <a:t>акта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75" dirty="0">
                <a:solidFill>
                  <a:srgbClr val="FFFFFF"/>
                </a:solidFill>
                <a:latin typeface="Tahoma"/>
                <a:cs typeface="Tahoma"/>
              </a:rPr>
              <a:t>(вручается </a:t>
            </a:r>
            <a:r>
              <a:rPr sz="2250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45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2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80" dirty="0">
                <a:solidFill>
                  <a:srgbClr val="FFFFFF"/>
                </a:solidFill>
                <a:latin typeface="Tahoma"/>
                <a:cs typeface="Tahoma"/>
              </a:rPr>
              <a:t>менее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50" dirty="0">
                <a:solidFill>
                  <a:srgbClr val="FFFFFF"/>
                </a:solidFill>
                <a:latin typeface="Tahoma"/>
                <a:cs typeface="Tahoma"/>
              </a:rPr>
              <a:t>чем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65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45" dirty="0">
                <a:solidFill>
                  <a:srgbClr val="FFFFFF"/>
                </a:solidFill>
                <a:latin typeface="Tahoma"/>
                <a:cs typeface="Tahoma"/>
              </a:rPr>
              <a:t>р.д.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25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50" dirty="0">
                <a:solidFill>
                  <a:srgbClr val="FFFFFF"/>
                </a:solidFill>
                <a:latin typeface="Tahoma"/>
                <a:cs typeface="Tahoma"/>
              </a:rPr>
              <a:t>окончания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50" dirty="0">
                <a:solidFill>
                  <a:srgbClr val="FFFFFF"/>
                </a:solidFill>
                <a:latin typeface="Tahoma"/>
                <a:cs typeface="Tahoma"/>
              </a:rPr>
              <a:t>срока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95" dirty="0">
                <a:solidFill>
                  <a:srgbClr val="FFFFFF"/>
                </a:solidFill>
                <a:latin typeface="Tahoma"/>
                <a:cs typeface="Tahoma"/>
              </a:rPr>
              <a:t>проверки);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625" y="6197849"/>
            <a:ext cx="9890760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spc="-725" dirty="0">
                <a:solidFill>
                  <a:srgbClr val="FFFFFF"/>
                </a:solidFill>
                <a:latin typeface="MS UI Gothic"/>
                <a:cs typeface="MS UI Gothic"/>
              </a:rPr>
              <a:t>Срок</a:t>
            </a:r>
            <a:r>
              <a:rPr sz="2250" spc="4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250" spc="-710" dirty="0">
                <a:solidFill>
                  <a:srgbClr val="FFFFFF"/>
                </a:solidFill>
                <a:latin typeface="MS UI Gothic"/>
                <a:cs typeface="MS UI Gothic"/>
              </a:rPr>
              <a:t>рассмотрения:</a:t>
            </a:r>
            <a:r>
              <a:rPr sz="2250" spc="3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250" spc="2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45" dirty="0">
                <a:solidFill>
                  <a:srgbClr val="FFFFFF"/>
                </a:solidFill>
                <a:latin typeface="Tahoma"/>
                <a:cs typeface="Tahoma"/>
              </a:rPr>
              <a:t>р.д.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1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50" dirty="0">
                <a:solidFill>
                  <a:srgbClr val="FFFFFF"/>
                </a:solidFill>
                <a:latin typeface="Tahoma"/>
                <a:cs typeface="Tahoma"/>
              </a:rPr>
              <a:t>момента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45" dirty="0">
                <a:solidFill>
                  <a:srgbClr val="FFFFFF"/>
                </a:solidFill>
                <a:latin typeface="Tahoma"/>
                <a:cs typeface="Tahoma"/>
              </a:rPr>
              <a:t>получения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54" dirty="0">
                <a:solidFill>
                  <a:srgbClr val="FFFFFF"/>
                </a:solidFill>
                <a:latin typeface="Tahoma"/>
                <a:cs typeface="Tahoma"/>
              </a:rPr>
              <a:t>возражения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45" dirty="0">
                <a:solidFill>
                  <a:srgbClr val="FFFFFF"/>
                </a:solidFill>
                <a:latin typeface="Tahoma"/>
                <a:cs typeface="Tahoma"/>
              </a:rPr>
              <a:t>(в </a:t>
            </a:r>
            <a:r>
              <a:rPr sz="2250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15" dirty="0">
                <a:solidFill>
                  <a:srgbClr val="FFFFFF"/>
                </a:solidFill>
                <a:latin typeface="Tahoma"/>
                <a:cs typeface="Tahoma"/>
              </a:rPr>
              <a:t>некоторых</a:t>
            </a:r>
            <a:r>
              <a:rPr sz="2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85" dirty="0">
                <a:solidFill>
                  <a:srgbClr val="FFFFFF"/>
                </a:solidFill>
                <a:latin typeface="Tahoma"/>
                <a:cs typeface="Tahoma"/>
              </a:rPr>
              <a:t>случаях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70" dirty="0">
                <a:solidFill>
                  <a:srgbClr val="FFFFFF"/>
                </a:solidFill>
                <a:latin typeface="Tahoma"/>
                <a:cs typeface="Tahoma"/>
              </a:rPr>
              <a:t>срок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35" dirty="0">
                <a:solidFill>
                  <a:srgbClr val="FFFFFF"/>
                </a:solidFill>
                <a:latin typeface="Tahoma"/>
                <a:cs typeface="Tahoma"/>
              </a:rPr>
              <a:t>продлевается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15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75" dirty="0">
                <a:solidFill>
                  <a:srgbClr val="FFFFFF"/>
                </a:solidFill>
                <a:latin typeface="Tahoma"/>
                <a:cs typeface="Tahoma"/>
              </a:rPr>
              <a:t>30</a:t>
            </a:r>
            <a:r>
              <a:rPr sz="2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к.д.);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6625" y="7398000"/>
            <a:ext cx="10489565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spc="-685" dirty="0">
                <a:solidFill>
                  <a:srgbClr val="FFFFFF"/>
                </a:solidFill>
                <a:latin typeface="MS UI Gothic"/>
                <a:cs typeface="MS UI Gothic"/>
              </a:rPr>
              <a:t>Особенности:</a:t>
            </a:r>
            <a:r>
              <a:rPr sz="2250" spc="240" dirty="0">
                <a:solidFill>
                  <a:srgbClr val="FFFFFF"/>
                </a:solidFill>
                <a:latin typeface="Tahoma"/>
                <a:cs typeface="Tahoma"/>
              </a:rPr>
              <a:t>налоговый </a:t>
            </a:r>
            <a:r>
              <a:rPr sz="2250" spc="250" dirty="0">
                <a:solidFill>
                  <a:srgbClr val="FFFFFF"/>
                </a:solidFill>
                <a:latin typeface="Tahoma"/>
                <a:cs typeface="Tahoma"/>
              </a:rPr>
              <a:t>орган </a:t>
            </a:r>
            <a:r>
              <a:rPr sz="2250" spc="320" dirty="0">
                <a:solidFill>
                  <a:srgbClr val="FFFFFF"/>
                </a:solidFill>
                <a:latin typeface="Tahoma"/>
                <a:cs typeface="Tahoma"/>
              </a:rPr>
              <a:t>при </a:t>
            </a:r>
            <a:r>
              <a:rPr sz="2250" spc="254" dirty="0">
                <a:solidFill>
                  <a:srgbClr val="FFFFFF"/>
                </a:solidFill>
                <a:latin typeface="Tahoma"/>
                <a:cs typeface="Tahoma"/>
              </a:rPr>
              <a:t>несогласии </a:t>
            </a:r>
            <a:r>
              <a:rPr sz="2250" spc="215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2250" spc="270" dirty="0">
                <a:solidFill>
                  <a:srgbClr val="FFFFFF"/>
                </a:solidFill>
                <a:latin typeface="Tahoma"/>
                <a:cs typeface="Tahoma"/>
              </a:rPr>
              <a:t>возражением </a:t>
            </a:r>
            <a:r>
              <a:rPr sz="2250" spc="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25" dirty="0">
                <a:solidFill>
                  <a:srgbClr val="FFFFFF"/>
                </a:solidFill>
                <a:latin typeface="Tahoma"/>
                <a:cs typeface="Tahoma"/>
              </a:rPr>
              <a:t>направляет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04" dirty="0">
                <a:solidFill>
                  <a:srgbClr val="FFFFFF"/>
                </a:solidFill>
                <a:latin typeface="Tahoma"/>
                <a:cs typeface="Tahoma"/>
              </a:rPr>
              <a:t>его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7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30" dirty="0">
                <a:solidFill>
                  <a:srgbClr val="FFFFFF"/>
                </a:solidFill>
                <a:latin typeface="Tahoma"/>
                <a:cs typeface="Tahoma"/>
              </a:rPr>
              <a:t>КГД,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35" dirty="0">
                <a:solidFill>
                  <a:srgbClr val="FFFFFF"/>
                </a:solidFill>
                <a:latin typeface="Tahoma"/>
                <a:cs typeface="Tahoma"/>
              </a:rPr>
              <a:t>который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35" dirty="0">
                <a:solidFill>
                  <a:srgbClr val="FFFFFF"/>
                </a:solidFill>
                <a:latin typeface="Tahoma"/>
                <a:cs typeface="Tahoma"/>
              </a:rPr>
              <a:t>рассматривает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04" dirty="0">
                <a:solidFill>
                  <a:srgbClr val="FFFFFF"/>
                </a:solidFill>
                <a:latin typeface="Tahoma"/>
                <a:cs typeface="Tahoma"/>
              </a:rPr>
              <a:t>его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7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15" dirty="0">
                <a:solidFill>
                  <a:srgbClr val="FFFFFF"/>
                </a:solidFill>
                <a:latin typeface="Tahoma"/>
                <a:cs typeface="Tahoma"/>
              </a:rPr>
              <a:t>течение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45" dirty="0">
                <a:solidFill>
                  <a:srgbClr val="FFFFFF"/>
                </a:solidFill>
                <a:latin typeface="Tahoma"/>
                <a:cs typeface="Tahoma"/>
              </a:rPr>
              <a:t>р.д.</a:t>
            </a:r>
            <a:endParaRPr sz="2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5925" y="498505"/>
            <a:ext cx="1004887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285" dirty="0"/>
              <a:t>З</a:t>
            </a:r>
            <a:r>
              <a:rPr sz="7000" spc="-459" dirty="0"/>
              <a:t>а</a:t>
            </a:r>
            <a:r>
              <a:rPr sz="7000" spc="-204" dirty="0"/>
              <a:t>в</a:t>
            </a:r>
            <a:r>
              <a:rPr sz="7000" spc="-490" dirty="0"/>
              <a:t>е</a:t>
            </a:r>
            <a:r>
              <a:rPr sz="7000" spc="-325" dirty="0"/>
              <a:t>р</a:t>
            </a:r>
            <a:r>
              <a:rPr sz="7000" spc="-100" dirty="0"/>
              <a:t>ш</a:t>
            </a:r>
            <a:r>
              <a:rPr sz="7000" spc="-490" dirty="0"/>
              <a:t>е</a:t>
            </a:r>
            <a:r>
              <a:rPr sz="7000" spc="-390" dirty="0"/>
              <a:t>н</a:t>
            </a:r>
            <a:r>
              <a:rPr sz="7000" spc="-305" dirty="0"/>
              <a:t>и</a:t>
            </a:r>
            <a:r>
              <a:rPr sz="7000" spc="-484" dirty="0"/>
              <a:t>е</a:t>
            </a:r>
            <a:r>
              <a:rPr sz="7000" spc="-220" dirty="0"/>
              <a:t> </a:t>
            </a:r>
            <a:r>
              <a:rPr sz="7000" spc="-315" dirty="0"/>
              <a:t>п</a:t>
            </a:r>
            <a:r>
              <a:rPr sz="7000" spc="-325" dirty="0"/>
              <a:t>р</a:t>
            </a:r>
            <a:r>
              <a:rPr sz="7000" spc="-425" dirty="0"/>
              <a:t>о</a:t>
            </a:r>
            <a:r>
              <a:rPr sz="7000" spc="-204" dirty="0"/>
              <a:t>в</a:t>
            </a:r>
            <a:r>
              <a:rPr sz="7000" spc="-490" dirty="0"/>
              <a:t>е</a:t>
            </a:r>
            <a:r>
              <a:rPr sz="7000" spc="-325" dirty="0"/>
              <a:t>р</a:t>
            </a:r>
            <a:r>
              <a:rPr sz="7000" spc="5" dirty="0"/>
              <a:t>к</a:t>
            </a:r>
            <a:r>
              <a:rPr sz="7000" spc="-300" dirty="0"/>
              <a:t>и</a:t>
            </a:r>
            <a:endParaRPr sz="7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184" y="2796976"/>
            <a:ext cx="98710" cy="987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184" y="4555821"/>
            <a:ext cx="98710" cy="987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184" y="7194091"/>
            <a:ext cx="98710" cy="9871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6299" y="1943970"/>
            <a:ext cx="7774305" cy="76688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380" dirty="0">
                <a:solidFill>
                  <a:srgbClr val="DF5C23"/>
                </a:solidFill>
                <a:latin typeface="Tahoma"/>
                <a:cs typeface="Tahoma"/>
              </a:rPr>
              <a:t>АКТ</a:t>
            </a:r>
            <a:r>
              <a:rPr sz="2800" spc="395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800" spc="434" dirty="0">
                <a:solidFill>
                  <a:srgbClr val="DF5C23"/>
                </a:solidFill>
                <a:latin typeface="Tahoma"/>
                <a:cs typeface="Tahoma"/>
              </a:rPr>
              <a:t>О</a:t>
            </a:r>
            <a:r>
              <a:rPr sz="2800" spc="40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800" spc="495" dirty="0">
                <a:solidFill>
                  <a:srgbClr val="DF5C23"/>
                </a:solidFill>
                <a:latin typeface="Tahoma"/>
                <a:cs typeface="Tahoma"/>
              </a:rPr>
              <a:t>РЕЗУЛЬТАТАХ</a:t>
            </a:r>
            <a:r>
              <a:rPr sz="2800" spc="400" dirty="0">
                <a:solidFill>
                  <a:srgbClr val="DF5C23"/>
                </a:solidFill>
                <a:latin typeface="Tahoma"/>
                <a:cs typeface="Tahoma"/>
              </a:rPr>
              <a:t> </a:t>
            </a:r>
            <a:r>
              <a:rPr sz="2800" spc="555" dirty="0">
                <a:solidFill>
                  <a:srgbClr val="DF5C23"/>
                </a:solidFill>
                <a:latin typeface="Tahoma"/>
                <a:cs typeface="Tahoma"/>
              </a:rPr>
              <a:t>ПРОВЕРКИ:</a:t>
            </a:r>
            <a:endParaRPr sz="2800">
              <a:latin typeface="Tahoma"/>
              <a:cs typeface="Tahoma"/>
            </a:endParaRPr>
          </a:p>
          <a:p>
            <a:pPr marL="551180" marR="349250">
              <a:lnSpc>
                <a:spcPct val="115399"/>
              </a:lnSpc>
              <a:spcBef>
                <a:spcPts val="1400"/>
              </a:spcBef>
            </a:pPr>
            <a:r>
              <a:rPr sz="2500" spc="300" dirty="0">
                <a:solidFill>
                  <a:srgbClr val="040707"/>
                </a:solidFill>
                <a:latin typeface="Tahoma"/>
                <a:cs typeface="Tahoma"/>
              </a:rPr>
              <a:t>Завершением</a:t>
            </a:r>
            <a:r>
              <a:rPr sz="25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300" dirty="0">
                <a:solidFill>
                  <a:srgbClr val="040707"/>
                </a:solidFill>
                <a:latin typeface="Tahoma"/>
                <a:cs typeface="Tahoma"/>
              </a:rPr>
              <a:t>проверки</a:t>
            </a:r>
            <a:r>
              <a:rPr sz="25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190" dirty="0">
                <a:solidFill>
                  <a:srgbClr val="040707"/>
                </a:solidFill>
                <a:latin typeface="Tahoma"/>
                <a:cs typeface="Tahoma"/>
              </a:rPr>
              <a:t>считается</a:t>
            </a:r>
            <a:r>
              <a:rPr sz="25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29" dirty="0">
                <a:solidFill>
                  <a:srgbClr val="040707"/>
                </a:solidFill>
                <a:latin typeface="Tahoma"/>
                <a:cs typeface="Tahoma"/>
              </a:rPr>
              <a:t>день </a:t>
            </a:r>
            <a:r>
              <a:rPr sz="2500" spc="-76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60" dirty="0">
                <a:solidFill>
                  <a:srgbClr val="040707"/>
                </a:solidFill>
                <a:latin typeface="Tahoma"/>
                <a:cs typeface="Tahoma"/>
              </a:rPr>
              <a:t>вручения </a:t>
            </a:r>
            <a:r>
              <a:rPr sz="2500" spc="229" dirty="0">
                <a:solidFill>
                  <a:srgbClr val="040707"/>
                </a:solidFill>
                <a:latin typeface="Tahoma"/>
                <a:cs typeface="Tahoma"/>
              </a:rPr>
              <a:t>налогоплательщику </a:t>
            </a:r>
            <a:r>
              <a:rPr sz="2500" spc="130" dirty="0">
                <a:solidFill>
                  <a:srgbClr val="040707"/>
                </a:solidFill>
                <a:latin typeface="Tahoma"/>
                <a:cs typeface="Tahoma"/>
              </a:rPr>
              <a:t>акта </a:t>
            </a:r>
            <a:r>
              <a:rPr sz="2500" spc="13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50" dirty="0">
                <a:solidFill>
                  <a:srgbClr val="040707"/>
                </a:solidFill>
                <a:latin typeface="Tahoma"/>
                <a:cs typeface="Tahoma"/>
              </a:rPr>
              <a:t>налоговой</a:t>
            </a:r>
            <a:r>
              <a:rPr sz="25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25" dirty="0">
                <a:solidFill>
                  <a:srgbClr val="040707"/>
                </a:solidFill>
                <a:latin typeface="Tahoma"/>
                <a:cs typeface="Tahoma"/>
              </a:rPr>
              <a:t>проверки;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ahoma"/>
              <a:cs typeface="Tahoma"/>
            </a:endParaRPr>
          </a:p>
          <a:p>
            <a:pPr marL="551180" marR="918210">
              <a:lnSpc>
                <a:spcPct val="115399"/>
              </a:lnSpc>
            </a:pPr>
            <a:r>
              <a:rPr sz="2500" spc="270" dirty="0">
                <a:solidFill>
                  <a:srgbClr val="040707"/>
                </a:solidFill>
                <a:latin typeface="Tahoma"/>
                <a:cs typeface="Tahoma"/>
              </a:rPr>
              <a:t>Если по </a:t>
            </a:r>
            <a:r>
              <a:rPr sz="2500" spc="290" dirty="0">
                <a:solidFill>
                  <a:srgbClr val="040707"/>
                </a:solidFill>
                <a:latin typeface="Tahoma"/>
                <a:cs typeface="Tahoma"/>
              </a:rPr>
              <a:t>завершении </a:t>
            </a:r>
            <a:r>
              <a:rPr sz="2500" spc="300" dirty="0">
                <a:solidFill>
                  <a:srgbClr val="040707"/>
                </a:solidFill>
                <a:latin typeface="Tahoma"/>
                <a:cs typeface="Tahoma"/>
              </a:rPr>
              <a:t>проверки </a:t>
            </a:r>
            <a:r>
              <a:rPr sz="2500" spc="254" dirty="0">
                <a:solidFill>
                  <a:srgbClr val="040707"/>
                </a:solidFill>
                <a:latin typeface="Tahoma"/>
                <a:cs typeface="Tahoma"/>
              </a:rPr>
              <a:t>не </a:t>
            </a:r>
            <a:r>
              <a:rPr sz="2500" spc="26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20" dirty="0">
                <a:solidFill>
                  <a:srgbClr val="040707"/>
                </a:solidFill>
                <a:latin typeface="Tahoma"/>
                <a:cs typeface="Tahoma"/>
              </a:rPr>
              <a:t>установлены</a:t>
            </a:r>
            <a:r>
              <a:rPr sz="25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85" dirty="0">
                <a:solidFill>
                  <a:srgbClr val="040707"/>
                </a:solidFill>
                <a:latin typeface="Tahoma"/>
                <a:cs typeface="Tahoma"/>
              </a:rPr>
              <a:t>нарушения</a:t>
            </a:r>
            <a:r>
              <a:rPr sz="2500" spc="-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35" dirty="0">
                <a:solidFill>
                  <a:srgbClr val="040707"/>
                </a:solidFill>
                <a:latin typeface="Tahoma"/>
                <a:cs typeface="Tahoma"/>
              </a:rPr>
              <a:t>налогового </a:t>
            </a:r>
            <a:r>
              <a:rPr sz="2500" spc="-76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00" dirty="0">
                <a:solidFill>
                  <a:srgbClr val="040707"/>
                </a:solidFill>
                <a:latin typeface="Tahoma"/>
                <a:cs typeface="Tahoma"/>
              </a:rPr>
              <a:t>законодательства </a:t>
            </a:r>
            <a:r>
              <a:rPr sz="2500" spc="270" dirty="0">
                <a:solidFill>
                  <a:srgbClr val="040707"/>
                </a:solidFill>
                <a:latin typeface="Tahoma"/>
                <a:cs typeface="Tahoma"/>
              </a:rPr>
              <a:t>об </a:t>
            </a:r>
            <a:r>
              <a:rPr sz="2500" spc="235" dirty="0">
                <a:solidFill>
                  <a:srgbClr val="040707"/>
                </a:solidFill>
                <a:latin typeface="Tahoma"/>
                <a:cs typeface="Tahoma"/>
              </a:rPr>
              <a:t>этом </a:t>
            </a:r>
            <a:r>
              <a:rPr sz="2500" spc="17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500" spc="145" dirty="0">
                <a:solidFill>
                  <a:srgbClr val="040707"/>
                </a:solidFill>
                <a:latin typeface="Tahoma"/>
                <a:cs typeface="Tahoma"/>
              </a:rPr>
              <a:t>акте </a:t>
            </a:r>
            <a:r>
              <a:rPr sz="2500" spc="15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50" dirty="0">
                <a:solidFill>
                  <a:srgbClr val="040707"/>
                </a:solidFill>
                <a:latin typeface="Tahoma"/>
                <a:cs typeface="Tahoma"/>
              </a:rPr>
              <a:t>налоговой </a:t>
            </a:r>
            <a:r>
              <a:rPr sz="2500" spc="300" dirty="0">
                <a:solidFill>
                  <a:srgbClr val="040707"/>
                </a:solidFill>
                <a:latin typeface="Tahoma"/>
                <a:cs typeface="Tahoma"/>
              </a:rPr>
              <a:t>проверки </a:t>
            </a:r>
            <a:r>
              <a:rPr sz="2500" spc="204" dirty="0">
                <a:solidFill>
                  <a:srgbClr val="040707"/>
                </a:solidFill>
                <a:latin typeface="Tahoma"/>
                <a:cs typeface="Tahoma"/>
              </a:rPr>
              <a:t>делается </a:t>
            </a:r>
            <a:r>
              <a:rPr sz="2500" spc="21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04" dirty="0">
                <a:solidFill>
                  <a:srgbClr val="040707"/>
                </a:solidFill>
                <a:latin typeface="Tahoma"/>
                <a:cs typeface="Tahoma"/>
              </a:rPr>
              <a:t>соответствующая</a:t>
            </a:r>
            <a:r>
              <a:rPr sz="25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160" dirty="0">
                <a:solidFill>
                  <a:srgbClr val="040707"/>
                </a:solidFill>
                <a:latin typeface="Tahoma"/>
                <a:cs typeface="Tahoma"/>
              </a:rPr>
              <a:t>запись;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Tahoma"/>
              <a:cs typeface="Tahoma"/>
            </a:endParaRPr>
          </a:p>
          <a:p>
            <a:pPr marL="551180" marR="5080">
              <a:lnSpc>
                <a:spcPct val="115399"/>
              </a:lnSpc>
            </a:pPr>
            <a:r>
              <a:rPr sz="2500" spc="175" dirty="0">
                <a:solidFill>
                  <a:srgbClr val="040707"/>
                </a:solidFill>
                <a:latin typeface="Tahoma"/>
                <a:cs typeface="Tahoma"/>
              </a:rPr>
              <a:t>Акт </a:t>
            </a:r>
            <a:r>
              <a:rPr sz="2500" spc="250" dirty="0">
                <a:solidFill>
                  <a:srgbClr val="040707"/>
                </a:solidFill>
                <a:latin typeface="Tahoma"/>
                <a:cs typeface="Tahoma"/>
              </a:rPr>
              <a:t>налоговой </a:t>
            </a:r>
            <a:r>
              <a:rPr sz="2500" spc="300" dirty="0">
                <a:solidFill>
                  <a:srgbClr val="040707"/>
                </a:solidFill>
                <a:latin typeface="Tahoma"/>
                <a:cs typeface="Tahoma"/>
              </a:rPr>
              <a:t>проверки </a:t>
            </a:r>
            <a:r>
              <a:rPr sz="2500" spc="220" dirty="0">
                <a:solidFill>
                  <a:srgbClr val="040707"/>
                </a:solidFill>
                <a:latin typeface="Tahoma"/>
                <a:cs typeface="Tahoma"/>
              </a:rPr>
              <a:t>может </a:t>
            </a:r>
            <a:r>
              <a:rPr sz="2500" spc="160" dirty="0">
                <a:solidFill>
                  <a:srgbClr val="040707"/>
                </a:solidFill>
                <a:latin typeface="Tahoma"/>
                <a:cs typeface="Tahoma"/>
              </a:rPr>
              <a:t>быть </a:t>
            </a:r>
            <a:r>
              <a:rPr sz="2500" spc="16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00" dirty="0">
                <a:solidFill>
                  <a:srgbClr val="040707"/>
                </a:solidFill>
                <a:latin typeface="Tahoma"/>
                <a:cs typeface="Tahoma"/>
              </a:rPr>
              <a:t>обжалован, </a:t>
            </a:r>
            <a:r>
              <a:rPr sz="2500" spc="260" dirty="0">
                <a:solidFill>
                  <a:srgbClr val="040707"/>
                </a:solidFill>
                <a:latin typeface="Tahoma"/>
                <a:cs typeface="Tahoma"/>
              </a:rPr>
              <a:t>если </a:t>
            </a:r>
            <a:r>
              <a:rPr sz="2500" spc="229" dirty="0">
                <a:solidFill>
                  <a:srgbClr val="040707"/>
                </a:solidFill>
                <a:latin typeface="Tahoma"/>
                <a:cs typeface="Tahoma"/>
              </a:rPr>
              <a:t>налогоплательщик </a:t>
            </a:r>
            <a:r>
              <a:rPr sz="2500" spc="254" dirty="0">
                <a:solidFill>
                  <a:srgbClr val="040707"/>
                </a:solidFill>
                <a:latin typeface="Tahoma"/>
                <a:cs typeface="Tahoma"/>
              </a:rPr>
              <a:t>не </a:t>
            </a:r>
            <a:r>
              <a:rPr sz="2500" spc="26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45" dirty="0">
                <a:solidFill>
                  <a:srgbClr val="040707"/>
                </a:solidFill>
                <a:latin typeface="Tahoma"/>
                <a:cs typeface="Tahoma"/>
              </a:rPr>
              <a:t>согласен </a:t>
            </a:r>
            <a:r>
              <a:rPr sz="2500" spc="220" dirty="0">
                <a:solidFill>
                  <a:srgbClr val="040707"/>
                </a:solidFill>
                <a:latin typeface="Tahoma"/>
                <a:cs typeface="Tahoma"/>
              </a:rPr>
              <a:t>с </a:t>
            </a:r>
            <a:r>
              <a:rPr sz="2500" spc="210" dirty="0">
                <a:solidFill>
                  <a:srgbClr val="040707"/>
                </a:solidFill>
                <a:latin typeface="Tahoma"/>
                <a:cs typeface="Tahoma"/>
              </a:rPr>
              <a:t>его выводами, </a:t>
            </a:r>
            <a:r>
              <a:rPr sz="2500" spc="295" dirty="0">
                <a:solidFill>
                  <a:srgbClr val="040707"/>
                </a:solidFill>
                <a:latin typeface="Tahoma"/>
                <a:cs typeface="Tahoma"/>
              </a:rPr>
              <a:t>неповлекшими </a:t>
            </a:r>
            <a:r>
              <a:rPr sz="2500" spc="-7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25" dirty="0">
                <a:solidFill>
                  <a:srgbClr val="040707"/>
                </a:solidFill>
                <a:latin typeface="Tahoma"/>
                <a:cs typeface="Tahoma"/>
              </a:rPr>
              <a:t>доначисления,</a:t>
            </a:r>
            <a:r>
              <a:rPr sz="25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40" dirty="0">
                <a:solidFill>
                  <a:srgbClr val="040707"/>
                </a:solidFill>
                <a:latin typeface="Tahoma"/>
                <a:cs typeface="Tahoma"/>
              </a:rPr>
              <a:t>однако</a:t>
            </a:r>
            <a:r>
              <a:rPr sz="25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305" dirty="0">
                <a:solidFill>
                  <a:srgbClr val="040707"/>
                </a:solidFill>
                <a:latin typeface="Tahoma"/>
                <a:cs typeface="Tahoma"/>
              </a:rPr>
              <a:t>влияющими</a:t>
            </a:r>
            <a:r>
              <a:rPr sz="25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20" dirty="0">
                <a:solidFill>
                  <a:srgbClr val="040707"/>
                </a:solidFill>
                <a:latin typeface="Tahoma"/>
                <a:cs typeface="Tahoma"/>
              </a:rPr>
              <a:t>на</a:t>
            </a:r>
            <a:r>
              <a:rPr sz="25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10" dirty="0">
                <a:solidFill>
                  <a:srgbClr val="040707"/>
                </a:solidFill>
                <a:latin typeface="Tahoma"/>
                <a:cs typeface="Tahoma"/>
              </a:rPr>
              <a:t>его </a:t>
            </a:r>
            <a:r>
              <a:rPr sz="2500" spc="-76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54" dirty="0">
                <a:solidFill>
                  <a:srgbClr val="040707"/>
                </a:solidFill>
                <a:latin typeface="Tahoma"/>
                <a:cs typeface="Tahoma"/>
              </a:rPr>
              <a:t>права </a:t>
            </a:r>
            <a:r>
              <a:rPr sz="2500" spc="280" dirty="0">
                <a:solidFill>
                  <a:srgbClr val="040707"/>
                </a:solidFill>
                <a:latin typeface="Tahoma"/>
                <a:cs typeface="Tahoma"/>
              </a:rPr>
              <a:t>и </a:t>
            </a:r>
            <a:r>
              <a:rPr sz="2500" spc="210" dirty="0">
                <a:solidFill>
                  <a:srgbClr val="040707"/>
                </a:solidFill>
                <a:latin typeface="Tahoma"/>
                <a:cs typeface="Tahoma"/>
              </a:rPr>
              <a:t>обязанности, </a:t>
            </a:r>
            <a:r>
              <a:rPr sz="2500" spc="17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500" spc="210" dirty="0">
                <a:solidFill>
                  <a:srgbClr val="040707"/>
                </a:solidFill>
                <a:latin typeface="Tahoma"/>
                <a:cs typeface="Tahoma"/>
              </a:rPr>
              <a:t>том </a:t>
            </a:r>
            <a:r>
              <a:rPr sz="2500" spc="245" dirty="0">
                <a:solidFill>
                  <a:srgbClr val="040707"/>
                </a:solidFill>
                <a:latin typeface="Tahoma"/>
                <a:cs typeface="Tahoma"/>
              </a:rPr>
              <a:t>числе </a:t>
            </a:r>
            <a:r>
              <a:rPr sz="2500" spc="280" dirty="0">
                <a:solidFill>
                  <a:srgbClr val="040707"/>
                </a:solidFill>
                <a:latin typeface="Tahoma"/>
                <a:cs typeface="Tahoma"/>
              </a:rPr>
              <a:t>и </a:t>
            </a:r>
            <a:r>
              <a:rPr sz="2500" spc="17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500" spc="18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29" dirty="0">
                <a:solidFill>
                  <a:srgbClr val="040707"/>
                </a:solidFill>
                <a:latin typeface="Tahoma"/>
                <a:cs typeface="Tahoma"/>
              </a:rPr>
              <a:t>будущих</a:t>
            </a:r>
            <a:r>
              <a:rPr sz="2500" spc="-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15" dirty="0">
                <a:solidFill>
                  <a:srgbClr val="040707"/>
                </a:solidFill>
                <a:latin typeface="Tahoma"/>
                <a:cs typeface="Tahoma"/>
              </a:rPr>
              <a:t>налоговых</a:t>
            </a:r>
            <a:r>
              <a:rPr sz="25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04" dirty="0">
                <a:solidFill>
                  <a:srgbClr val="040707"/>
                </a:solidFill>
                <a:latin typeface="Tahoma"/>
                <a:cs typeface="Tahoma"/>
              </a:rPr>
              <a:t>периодах.</a:t>
            </a:r>
            <a:endParaRPr sz="25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0224" y="2789265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0224" y="8047064"/>
            <a:ext cx="104775" cy="10477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799752" y="9532975"/>
            <a:ext cx="2215515" cy="28575"/>
          </a:xfrm>
          <a:custGeom>
            <a:avLst/>
            <a:gdLst/>
            <a:ahLst/>
            <a:cxnLst/>
            <a:rect l="l" t="t" r="r" b="b"/>
            <a:pathLst>
              <a:path w="2215515" h="28575">
                <a:moveTo>
                  <a:pt x="2215438" y="0"/>
                </a:moveTo>
                <a:lnTo>
                  <a:pt x="693521" y="0"/>
                </a:lnTo>
                <a:lnTo>
                  <a:pt x="0" y="0"/>
                </a:lnTo>
                <a:lnTo>
                  <a:pt x="0" y="28575"/>
                </a:lnTo>
                <a:lnTo>
                  <a:pt x="693521" y="28575"/>
                </a:lnTo>
                <a:lnTo>
                  <a:pt x="2215438" y="28575"/>
                </a:lnTo>
                <a:lnTo>
                  <a:pt x="2215438" y="0"/>
                </a:lnTo>
                <a:close/>
              </a:path>
            </a:pathLst>
          </a:custGeom>
          <a:solidFill>
            <a:srgbClr val="040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31300" y="1943843"/>
            <a:ext cx="6774180" cy="7646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555" dirty="0">
                <a:solidFill>
                  <a:srgbClr val="DF5C23"/>
                </a:solidFill>
                <a:latin typeface="Tahoma"/>
                <a:cs typeface="Tahoma"/>
              </a:rPr>
              <a:t>УВЕДОМЛЕНИЕ:</a:t>
            </a:r>
            <a:endParaRPr sz="2800">
              <a:latin typeface="Tahoma"/>
              <a:cs typeface="Tahoma"/>
            </a:endParaRPr>
          </a:p>
          <a:p>
            <a:pPr marL="552450" marR="5080">
              <a:lnSpc>
                <a:spcPct val="114999"/>
              </a:lnSpc>
              <a:spcBef>
                <a:spcPts val="1415"/>
              </a:spcBef>
            </a:pPr>
            <a:r>
              <a:rPr sz="2500" spc="405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500" spc="280" dirty="0">
                <a:solidFill>
                  <a:srgbClr val="040707"/>
                </a:solidFill>
                <a:latin typeface="Tahoma"/>
                <a:cs typeface="Tahoma"/>
              </a:rPr>
              <a:t>уведомлении </a:t>
            </a:r>
            <a:r>
              <a:rPr sz="2500" spc="200" dirty="0">
                <a:solidFill>
                  <a:srgbClr val="040707"/>
                </a:solidFill>
                <a:latin typeface="Tahoma"/>
                <a:cs typeface="Tahoma"/>
              </a:rPr>
              <a:t>указываются </a:t>
            </a:r>
            <a:r>
              <a:rPr sz="2500" spc="204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60" dirty="0">
                <a:solidFill>
                  <a:srgbClr val="040707"/>
                </a:solidFill>
                <a:latin typeface="Tahoma"/>
                <a:cs typeface="Tahoma"/>
              </a:rPr>
              <a:t>начисленные </a:t>
            </a:r>
            <a:r>
              <a:rPr sz="2500" spc="290" dirty="0">
                <a:solidFill>
                  <a:srgbClr val="040707"/>
                </a:solidFill>
                <a:latin typeface="Tahoma"/>
                <a:cs typeface="Tahoma"/>
              </a:rPr>
              <a:t>суммы </a:t>
            </a:r>
            <a:r>
              <a:rPr sz="2500" spc="235" dirty="0">
                <a:solidFill>
                  <a:srgbClr val="040707"/>
                </a:solidFill>
                <a:latin typeface="Tahoma"/>
                <a:cs typeface="Tahoma"/>
              </a:rPr>
              <a:t>налогов </a:t>
            </a:r>
            <a:r>
              <a:rPr sz="2500" spc="285" dirty="0">
                <a:solidFill>
                  <a:srgbClr val="040707"/>
                </a:solidFill>
                <a:latin typeface="Tahoma"/>
                <a:cs typeface="Tahoma"/>
              </a:rPr>
              <a:t>и </a:t>
            </a:r>
            <a:r>
              <a:rPr sz="2500" spc="29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20" dirty="0">
                <a:solidFill>
                  <a:srgbClr val="040707"/>
                </a:solidFill>
                <a:latin typeface="Tahoma"/>
                <a:cs typeface="Tahoma"/>
              </a:rPr>
              <a:t>платежей </a:t>
            </a:r>
            <a:r>
              <a:rPr sz="2500" spc="180" dirty="0">
                <a:solidFill>
                  <a:srgbClr val="040707"/>
                </a:solidFill>
                <a:latin typeface="Tahoma"/>
                <a:cs typeface="Tahoma"/>
              </a:rPr>
              <a:t>в </a:t>
            </a:r>
            <a:r>
              <a:rPr sz="2500" spc="155" dirty="0">
                <a:solidFill>
                  <a:srgbClr val="040707"/>
                </a:solidFill>
                <a:latin typeface="Tahoma"/>
                <a:cs typeface="Tahoma"/>
              </a:rPr>
              <a:t>бюджет, </a:t>
            </a:r>
            <a:r>
              <a:rPr sz="2500" spc="290" dirty="0">
                <a:solidFill>
                  <a:srgbClr val="040707"/>
                </a:solidFill>
                <a:latin typeface="Tahoma"/>
                <a:cs typeface="Tahoma"/>
              </a:rPr>
              <a:t>суммы </a:t>
            </a:r>
            <a:r>
              <a:rPr sz="2500" spc="29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85" dirty="0">
                <a:solidFill>
                  <a:srgbClr val="040707"/>
                </a:solidFill>
                <a:latin typeface="Tahoma"/>
                <a:cs typeface="Tahoma"/>
              </a:rPr>
              <a:t>уменьшения </a:t>
            </a:r>
            <a:r>
              <a:rPr sz="2500" spc="150" dirty="0">
                <a:solidFill>
                  <a:srgbClr val="040707"/>
                </a:solidFill>
                <a:latin typeface="Tahoma"/>
                <a:cs typeface="Tahoma"/>
              </a:rPr>
              <a:t>убытков, </a:t>
            </a:r>
            <a:r>
              <a:rPr sz="2500" spc="15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65" dirty="0">
                <a:solidFill>
                  <a:srgbClr val="040707"/>
                </a:solidFill>
                <a:latin typeface="Tahoma"/>
                <a:cs typeface="Tahoma"/>
              </a:rPr>
              <a:t>неподтверждения </a:t>
            </a:r>
            <a:r>
              <a:rPr sz="2500" spc="145" dirty="0">
                <a:solidFill>
                  <a:srgbClr val="040707"/>
                </a:solidFill>
                <a:latin typeface="Tahoma"/>
                <a:cs typeface="Tahoma"/>
              </a:rPr>
              <a:t>к </a:t>
            </a:r>
            <a:r>
              <a:rPr sz="2500" spc="210" dirty="0">
                <a:solidFill>
                  <a:srgbClr val="040707"/>
                </a:solidFill>
                <a:latin typeface="Tahoma"/>
                <a:cs typeface="Tahoma"/>
              </a:rPr>
              <a:t>возврату </a:t>
            </a:r>
            <a:r>
              <a:rPr sz="2500" spc="21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95" dirty="0">
                <a:solidFill>
                  <a:srgbClr val="040707"/>
                </a:solidFill>
                <a:latin typeface="Tahoma"/>
                <a:cs typeface="Tahoma"/>
              </a:rPr>
              <a:t>превышения </a:t>
            </a:r>
            <a:r>
              <a:rPr sz="2500" spc="220" dirty="0">
                <a:solidFill>
                  <a:srgbClr val="040707"/>
                </a:solidFill>
                <a:latin typeface="Tahoma"/>
                <a:cs typeface="Tahoma"/>
              </a:rPr>
              <a:t>налога на </a:t>
            </a:r>
            <a:r>
              <a:rPr sz="2500" spc="22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54" dirty="0">
                <a:solidFill>
                  <a:srgbClr val="040707"/>
                </a:solidFill>
                <a:latin typeface="Tahoma"/>
                <a:cs typeface="Tahoma"/>
              </a:rPr>
              <a:t>добавленную </a:t>
            </a:r>
            <a:r>
              <a:rPr sz="2500" spc="229" dirty="0">
                <a:solidFill>
                  <a:srgbClr val="040707"/>
                </a:solidFill>
                <a:latin typeface="Tahoma"/>
                <a:cs typeface="Tahoma"/>
              </a:rPr>
              <a:t>стоимость </a:t>
            </a:r>
            <a:r>
              <a:rPr sz="2500" spc="285" dirty="0">
                <a:solidFill>
                  <a:srgbClr val="040707"/>
                </a:solidFill>
                <a:latin typeface="Tahoma"/>
                <a:cs typeface="Tahoma"/>
              </a:rPr>
              <a:t>и </a:t>
            </a:r>
            <a:r>
              <a:rPr sz="2500" spc="135" dirty="0">
                <a:solidFill>
                  <a:srgbClr val="040707"/>
                </a:solidFill>
                <a:latin typeface="Tahoma"/>
                <a:cs typeface="Tahoma"/>
              </a:rPr>
              <a:t>(или) </a:t>
            </a:r>
            <a:r>
              <a:rPr sz="2500" spc="14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65" dirty="0">
                <a:solidFill>
                  <a:srgbClr val="040707"/>
                </a:solidFill>
                <a:latin typeface="Tahoma"/>
                <a:cs typeface="Tahoma"/>
              </a:rPr>
              <a:t>корпоративного</a:t>
            </a:r>
            <a:r>
              <a:rPr sz="25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15" dirty="0">
                <a:solidFill>
                  <a:srgbClr val="040707"/>
                </a:solidFill>
                <a:latin typeface="Tahoma"/>
                <a:cs typeface="Tahoma"/>
              </a:rPr>
              <a:t>(индивидуального) </a:t>
            </a:r>
            <a:r>
              <a:rPr sz="2500" spc="-7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50" dirty="0">
                <a:solidFill>
                  <a:srgbClr val="040707"/>
                </a:solidFill>
                <a:latin typeface="Tahoma"/>
                <a:cs typeface="Tahoma"/>
              </a:rPr>
              <a:t>подоходного</a:t>
            </a:r>
            <a:r>
              <a:rPr sz="25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155" dirty="0">
                <a:solidFill>
                  <a:srgbClr val="040707"/>
                </a:solidFill>
                <a:latin typeface="Tahoma"/>
                <a:cs typeface="Tahoma"/>
              </a:rPr>
              <a:t>налога,</a:t>
            </a:r>
            <a:r>
              <a:rPr sz="25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54" dirty="0">
                <a:solidFill>
                  <a:srgbClr val="040707"/>
                </a:solidFill>
                <a:latin typeface="Tahoma"/>
                <a:cs typeface="Tahoma"/>
              </a:rPr>
              <a:t>удержанного</a:t>
            </a:r>
            <a:r>
              <a:rPr sz="2500" spc="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95" dirty="0">
                <a:solidFill>
                  <a:srgbClr val="040707"/>
                </a:solidFill>
                <a:latin typeface="Tahoma"/>
                <a:cs typeface="Tahoma"/>
              </a:rPr>
              <a:t>у </a:t>
            </a:r>
            <a:r>
              <a:rPr sz="2500" spc="-77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35" dirty="0">
                <a:solidFill>
                  <a:srgbClr val="040707"/>
                </a:solidFill>
                <a:latin typeface="Tahoma"/>
                <a:cs typeface="Tahoma"/>
              </a:rPr>
              <a:t>источника </a:t>
            </a:r>
            <a:r>
              <a:rPr sz="2500" spc="195" dirty="0">
                <a:solidFill>
                  <a:srgbClr val="040707"/>
                </a:solidFill>
                <a:latin typeface="Tahoma"/>
                <a:cs typeface="Tahoma"/>
              </a:rPr>
              <a:t>выплаты </a:t>
            </a:r>
            <a:r>
              <a:rPr sz="2500" spc="225" dirty="0">
                <a:solidFill>
                  <a:srgbClr val="040707"/>
                </a:solidFill>
                <a:latin typeface="Tahoma"/>
                <a:cs typeface="Tahoma"/>
              </a:rPr>
              <a:t>с </a:t>
            </a:r>
            <a:r>
              <a:rPr sz="2500" spc="229" dirty="0">
                <a:solidFill>
                  <a:srgbClr val="040707"/>
                </a:solidFill>
                <a:latin typeface="Tahoma"/>
                <a:cs typeface="Tahoma"/>
              </a:rPr>
              <a:t>доходов </a:t>
            </a:r>
            <a:r>
              <a:rPr sz="2500" spc="23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15" dirty="0">
                <a:solidFill>
                  <a:srgbClr val="040707"/>
                </a:solidFill>
                <a:latin typeface="Tahoma"/>
                <a:cs typeface="Tahoma"/>
              </a:rPr>
              <a:t>нерезидентов;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ahoma"/>
              <a:cs typeface="Tahoma"/>
            </a:endParaRPr>
          </a:p>
          <a:p>
            <a:pPr marL="552450" marR="286385">
              <a:lnSpc>
                <a:spcPct val="114999"/>
              </a:lnSpc>
            </a:pPr>
            <a:r>
              <a:rPr sz="2500" spc="380" dirty="0">
                <a:solidFill>
                  <a:srgbClr val="040707"/>
                </a:solidFill>
                <a:latin typeface="Tahoma"/>
                <a:cs typeface="Tahoma"/>
              </a:rPr>
              <a:t>При </a:t>
            </a:r>
            <a:r>
              <a:rPr sz="2500" spc="270" dirty="0">
                <a:solidFill>
                  <a:srgbClr val="040707"/>
                </a:solidFill>
                <a:latin typeface="Tahoma"/>
                <a:cs typeface="Tahoma"/>
              </a:rPr>
              <a:t>несогласии </a:t>
            </a:r>
            <a:r>
              <a:rPr sz="2500" spc="27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35" dirty="0">
                <a:solidFill>
                  <a:srgbClr val="040707"/>
                </a:solidFill>
                <a:latin typeface="Tahoma"/>
                <a:cs typeface="Tahoma"/>
              </a:rPr>
              <a:t>налогоплательщика</a:t>
            </a:r>
            <a:r>
              <a:rPr sz="2500" spc="-3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25" dirty="0">
                <a:solidFill>
                  <a:srgbClr val="040707"/>
                </a:solidFill>
                <a:latin typeface="Tahoma"/>
                <a:cs typeface="Tahoma"/>
              </a:rPr>
              <a:t>с</a:t>
            </a:r>
            <a:r>
              <a:rPr sz="2500" spc="-3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54" dirty="0">
                <a:solidFill>
                  <a:srgbClr val="040707"/>
                </a:solidFill>
                <a:latin typeface="Tahoma"/>
                <a:cs typeface="Tahoma"/>
              </a:rPr>
              <a:t>указанными </a:t>
            </a:r>
            <a:r>
              <a:rPr sz="2500" spc="-765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spc="295" dirty="0">
                <a:solidFill>
                  <a:srgbClr val="040707"/>
                </a:solidFill>
                <a:latin typeface="Tahoma"/>
                <a:cs typeface="Tahoma"/>
              </a:rPr>
              <a:t>с</a:t>
            </a:r>
            <a:r>
              <a:rPr sz="2500" spc="165" dirty="0">
                <a:solidFill>
                  <a:srgbClr val="040707"/>
                </a:solidFill>
                <a:latin typeface="Tahoma"/>
                <a:cs typeface="Tahoma"/>
              </a:rPr>
              <a:t>у</a:t>
            </a:r>
            <a:r>
              <a:rPr sz="2500" spc="420" dirty="0">
                <a:solidFill>
                  <a:srgbClr val="040707"/>
                </a:solidFill>
                <a:latin typeface="Tahoma"/>
                <a:cs typeface="Tahoma"/>
              </a:rPr>
              <a:t>мм</a:t>
            </a:r>
            <a:r>
              <a:rPr sz="2500" spc="185" dirty="0">
                <a:solidFill>
                  <a:srgbClr val="040707"/>
                </a:solidFill>
                <a:latin typeface="Tahoma"/>
                <a:cs typeface="Tahoma"/>
              </a:rPr>
              <a:t>а</a:t>
            </a:r>
            <a:r>
              <a:rPr sz="2500" spc="420" dirty="0">
                <a:solidFill>
                  <a:srgbClr val="040707"/>
                </a:solidFill>
                <a:latin typeface="Tahoma"/>
                <a:cs typeface="Tahoma"/>
              </a:rPr>
              <a:t>м</a:t>
            </a:r>
            <a:r>
              <a:rPr sz="2500" spc="355" dirty="0">
                <a:solidFill>
                  <a:srgbClr val="040707"/>
                </a:solidFill>
                <a:latin typeface="Tahoma"/>
                <a:cs typeface="Tahoma"/>
              </a:rPr>
              <a:t>и</a:t>
            </a:r>
            <a:r>
              <a:rPr sz="2500" spc="-285" dirty="0">
                <a:solidFill>
                  <a:srgbClr val="040707"/>
                </a:solidFill>
                <a:latin typeface="Tahoma"/>
                <a:cs typeface="Tahoma"/>
              </a:rPr>
              <a:t>,</a:t>
            </a:r>
            <a:r>
              <a:rPr sz="2500" dirty="0">
                <a:solidFill>
                  <a:srgbClr val="040707"/>
                </a:solidFill>
                <a:latin typeface="Tahoma"/>
                <a:cs typeface="Tahoma"/>
              </a:rPr>
              <a:t> </a:t>
            </a:r>
            <a:r>
              <a:rPr sz="2500" u="heavy" spc="-850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о</a:t>
            </a:r>
            <a:r>
              <a:rPr sz="2500" u="heavy" spc="-790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б</a:t>
            </a:r>
            <a:r>
              <a:rPr sz="2500" u="heavy" spc="-415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ж</a:t>
            </a:r>
            <a:r>
              <a:rPr sz="2500" u="heavy" spc="-990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а</a:t>
            </a:r>
            <a:r>
              <a:rPr sz="2500" u="heavy" spc="-869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л</a:t>
            </a:r>
            <a:r>
              <a:rPr sz="2500" u="heavy" spc="-850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о</a:t>
            </a:r>
            <a:r>
              <a:rPr sz="2500" u="heavy" spc="-925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в</a:t>
            </a:r>
            <a:r>
              <a:rPr sz="2500" u="heavy" spc="-990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а</a:t>
            </a:r>
            <a:r>
              <a:rPr sz="2500" u="heavy" spc="-755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н</a:t>
            </a:r>
            <a:r>
              <a:rPr sz="2500" u="heavy" spc="-725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и</a:t>
            </a:r>
            <a:r>
              <a:rPr sz="2500" u="heavy" spc="-360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ю</a:t>
            </a:r>
            <a:r>
              <a:rPr sz="2500" u="heavy" spc="30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 </a:t>
            </a:r>
            <a:r>
              <a:rPr sz="2500" u="heavy" spc="-750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п</a:t>
            </a:r>
            <a:r>
              <a:rPr sz="2500" u="heavy" spc="-850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о</a:t>
            </a:r>
            <a:r>
              <a:rPr sz="2500" spc="-835" dirty="0">
                <a:solidFill>
                  <a:srgbClr val="040707"/>
                </a:solidFill>
                <a:latin typeface="MS UI Gothic"/>
                <a:cs typeface="MS UI Gothic"/>
              </a:rPr>
              <a:t>д</a:t>
            </a:r>
            <a:r>
              <a:rPr sz="2500" u="heavy" spc="-869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л</a:t>
            </a:r>
            <a:r>
              <a:rPr sz="2500" u="heavy" spc="-910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е</a:t>
            </a:r>
            <a:r>
              <a:rPr sz="2500" u="heavy" spc="-415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ж</a:t>
            </a:r>
            <a:r>
              <a:rPr sz="2500" u="heavy" spc="-725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и</a:t>
            </a:r>
            <a:r>
              <a:rPr sz="2500" u="heavy" spc="-890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latin typeface="MS UI Gothic"/>
                <a:cs typeface="MS UI Gothic"/>
              </a:rPr>
              <a:t>т </a:t>
            </a:r>
            <a:r>
              <a:rPr sz="2500" spc="-415" dirty="0">
                <a:solidFill>
                  <a:srgbClr val="040707"/>
                </a:solidFill>
                <a:latin typeface="MS UI Gothic"/>
                <a:cs typeface="MS UI Gothic"/>
              </a:rPr>
              <a:t> </a:t>
            </a:r>
            <a:r>
              <a:rPr sz="2500" spc="-770" dirty="0">
                <a:solidFill>
                  <a:srgbClr val="040707"/>
                </a:solidFill>
                <a:latin typeface="MS UI Gothic"/>
                <a:cs typeface="MS UI Gothic"/>
              </a:rPr>
              <a:t>уведомление.</a:t>
            </a:r>
            <a:endParaRPr sz="2500">
              <a:latin typeface="MS UI Gothic"/>
              <a:cs typeface="MS UI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78104" y="0"/>
            <a:ext cx="1910080" cy="10287000"/>
          </a:xfrm>
          <a:custGeom>
            <a:avLst/>
            <a:gdLst/>
            <a:ahLst/>
            <a:cxnLst/>
            <a:rect l="l" t="t" r="r" b="b"/>
            <a:pathLst>
              <a:path w="1910080" h="10287000">
                <a:moveTo>
                  <a:pt x="1909896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909896" y="0"/>
                </a:lnTo>
                <a:lnTo>
                  <a:pt x="1909896" y="10286999"/>
                </a:lnTo>
                <a:close/>
              </a:path>
            </a:pathLst>
          </a:custGeom>
          <a:solidFill>
            <a:srgbClr val="DF5C2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1333</Words>
  <Application>Microsoft Office PowerPoint</Application>
  <PresentationFormat>Произвольный</PresentationFormat>
  <Paragraphs>145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Налоговые проверки и</vt:lpstr>
      <vt:lpstr>Максим Баженов</vt:lpstr>
      <vt:lpstr>Формы и виды проверок</vt:lpstr>
      <vt:lpstr>Основания назначения проверок</vt:lpstr>
      <vt:lpstr>Извещение и предписание</vt:lpstr>
      <vt:lpstr>Срок проведения проверки</vt:lpstr>
      <vt:lpstr>Тактика взаимодействия с проверяющими</vt:lpstr>
      <vt:lpstr>Предварительный акт проверки</vt:lpstr>
      <vt:lpstr>Завершение проверки</vt:lpstr>
      <vt:lpstr>Обжалование результатов проверки</vt:lpstr>
      <vt:lpstr>Обжалование результатов проверки  в суде</vt:lpstr>
      <vt:lpstr>Обжалование результатов  проверки в суде</vt:lpstr>
      <vt:lpstr>ДЭР. Административное производство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Налоговые проверки и</dc:title>
  <dc:creator>Элина Черногрицкая</dc:creator>
  <cp:lastModifiedBy>Элина Черногрицкая</cp:lastModifiedBy>
  <cp:revision>2</cp:revision>
  <dcterms:created xsi:type="dcterms:W3CDTF">2022-05-24T03:19:02Z</dcterms:created>
  <dcterms:modified xsi:type="dcterms:W3CDTF">2022-05-24T09:17:21Z</dcterms:modified>
</cp:coreProperties>
</file>